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3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50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7956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12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tellysbil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1424" y="1628800"/>
            <a:ext cx="4992555" cy="50405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Tema</a:t>
            </a:r>
            <a:endParaRPr lang="nb-NO" dirty="0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5" y="3645024"/>
            <a:ext cx="10367433" cy="648072"/>
          </a:xfrm>
        </p:spPr>
        <p:txBody>
          <a:bodyPr/>
          <a:lstStyle>
            <a:lvl1pPr algn="ctr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nb-NO" dirty="0" smtClean="0"/>
              <a:t>Undertittel</a:t>
            </a:r>
            <a:endParaRPr lang="nb-NO" dirty="0"/>
          </a:p>
        </p:txBody>
      </p:sp>
      <p:sp>
        <p:nvSpPr>
          <p:cNvPr id="23" name="Plassholder for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2159563" y="5410570"/>
            <a:ext cx="9794080" cy="394695"/>
          </a:xfrm>
        </p:spPr>
        <p:txBody>
          <a:bodyPr>
            <a:normAutofit/>
          </a:bodyPr>
          <a:lstStyle>
            <a:lvl1pPr algn="r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nb-NO" dirty="0" smtClean="0"/>
              <a:t>Stilling og navn på foredragsholder</a:t>
            </a:r>
            <a:br>
              <a:rPr lang="nb-NO" dirty="0" smtClean="0"/>
            </a:br>
            <a:endParaRPr lang="nb-NO" dirty="0" smtClean="0"/>
          </a:p>
        </p:txBody>
      </p:sp>
      <p:sp>
        <p:nvSpPr>
          <p:cNvPr id="11" name="Plassholder for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2362763" y="5805714"/>
            <a:ext cx="9589888" cy="359590"/>
          </a:xfrm>
        </p:spPr>
        <p:txBody>
          <a:bodyPr>
            <a:noAutofit/>
          </a:bodyPr>
          <a:lstStyle>
            <a:lvl1pPr algn="r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nb-NO" dirty="0" smtClean="0"/>
              <a:t>Troms fylkeskommune</a:t>
            </a:r>
            <a:br>
              <a:rPr lang="nb-NO" dirty="0" smtClean="0"/>
            </a:b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94004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4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97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22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63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54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12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431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2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4001C-D0B9-4EAD-A351-C6CF31AF4E98}" type="datetimeFigureOut">
              <a:rPr lang="nb-NO" smtClean="0"/>
              <a:t>30.10.2016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4CB82-782D-4A99-8DF3-58DEBCEDAD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09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https://www.youtube.com/embed/iTGBPqGRpXc" TargetMode="External"/><Relationship Id="rId1" Type="http://schemas.openxmlformats.org/officeDocument/2006/relationships/video" Target="https://www.youtube.com/embed/z7X7kIohefA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79" y="884141"/>
            <a:ext cx="5526765" cy="4843396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smtClean="0"/>
              <a:t>Stein Arne Rånes, Seniorrådgiver, Næringsetaten</a:t>
            </a:r>
            <a:endParaRPr lang="nb-NO" dirty="0"/>
          </a:p>
          <a:p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1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62763" y="67151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Konfliktanalyser</a:t>
            </a:r>
            <a:endParaRPr lang="nb-NO" dirty="0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03" y="980661"/>
            <a:ext cx="3298973" cy="2657199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03" y="3645023"/>
            <a:ext cx="3298549" cy="2785807"/>
          </a:xfrm>
          <a:prstGeom prst="rect">
            <a:avLst/>
          </a:prstGeom>
        </p:spPr>
      </p:pic>
      <p:sp>
        <p:nvSpPr>
          <p:cNvPr id="11" name="Plassholder for innhold 2"/>
          <p:cNvSpPr txBox="1">
            <a:spLocks/>
          </p:cNvSpPr>
          <p:nvPr/>
        </p:nvSpPr>
        <p:spPr>
          <a:xfrm>
            <a:off x="1981200" y="1600201"/>
            <a:ext cx="3267856" cy="435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Et godt hjelpemiddel i konsekvensutredningen har vært GIS-baserte konfliktanalyser</a:t>
            </a:r>
          </a:p>
          <a:p>
            <a:endParaRPr lang="nb-NO" smtClean="0"/>
          </a:p>
          <a:p>
            <a:r>
              <a:rPr lang="nb-NO" smtClean="0"/>
              <a:t>Et konfliktkart gir god oversikt over typer konflikter, og omfanget av konflikten</a:t>
            </a:r>
          </a:p>
          <a:p>
            <a:endParaRPr lang="nb-NO" smtClean="0"/>
          </a:p>
          <a:p>
            <a:r>
              <a:rPr lang="nb-NO" smtClean="0"/>
              <a:t>Eksemplet viser at arealforslaget er i konflikt med et fiskefelt for passive redskaper, og at det berører 13 prosent av dette fiskefeltet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83026" y="285688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err="1"/>
              <a:t>Webbaserte</a:t>
            </a:r>
            <a:r>
              <a:rPr lang="nb-NO" dirty="0"/>
              <a:t> GIS-løsninger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10" y="1952626"/>
            <a:ext cx="4665662" cy="3852863"/>
          </a:xfrm>
        </p:spPr>
      </p:pic>
      <p:sp>
        <p:nvSpPr>
          <p:cNvPr id="10" name="Plassholder for innhold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 smtClean="0"/>
              <a:t>Kystplan</a:t>
            </a:r>
            <a:r>
              <a:rPr lang="nb-NO" dirty="0" smtClean="0"/>
              <a:t> Troms har utviklet et konsept med nettbaserte kartløsninger for innsyn og medvirkning i planprosessene. </a:t>
            </a:r>
          </a:p>
          <a:p>
            <a:endParaRPr lang="nb-NO" dirty="0" smtClean="0"/>
          </a:p>
          <a:p>
            <a:r>
              <a:rPr lang="nb-NO" dirty="0" smtClean="0"/>
              <a:t>Til det enkelte arealformål har vi også knyttet til bestemmelsene og konsekvensutredningen. Ved å klikke på </a:t>
            </a:r>
            <a:r>
              <a:rPr lang="nb-NO" dirty="0" err="1" smtClean="0"/>
              <a:t>hyperlenkene</a:t>
            </a:r>
            <a:r>
              <a:rPr lang="nb-NO" dirty="0" smtClean="0"/>
              <a:t> i vinduet kommer disse opp. </a:t>
            </a:r>
          </a:p>
          <a:p>
            <a:endParaRPr lang="nb-NO" dirty="0" smtClean="0"/>
          </a:p>
          <a:p>
            <a:r>
              <a:rPr lang="nb-NO" dirty="0" smtClean="0"/>
              <a:t>Vi har benyttet slike webløsninger under selve planprosessen og i høringsfasen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52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59563" y="14301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Prosessdokumentasjon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24" y="1575183"/>
            <a:ext cx="4191405" cy="4100788"/>
          </a:xfrm>
        </p:spPr>
      </p:pic>
      <p:sp>
        <p:nvSpPr>
          <p:cNvPr id="11" name="Plassholder for innhold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Alle endringer og trinn i planprosessen er registret og lagret i GIS-løsningen</a:t>
            </a:r>
          </a:p>
          <a:p>
            <a:endParaRPr lang="nb-NO" smtClean="0"/>
          </a:p>
          <a:p>
            <a:r>
              <a:rPr lang="nb-NO" smtClean="0"/>
              <a:t>Gir mulighet til å følge utviklingen i planprosessen over tid og spore endringer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67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62763" y="0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/>
              <a:t>3D Planlegging</a:t>
            </a:r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59" y="1440955"/>
            <a:ext cx="3775075" cy="3032125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77" y="4717903"/>
            <a:ext cx="2083271" cy="1800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93" y="4717903"/>
            <a:ext cx="1826966" cy="180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67" y="4717903"/>
            <a:ext cx="2011067" cy="1800000"/>
          </a:xfrm>
          <a:prstGeom prst="rect">
            <a:avLst/>
          </a:prstGeom>
        </p:spPr>
      </p:pic>
      <p:sp>
        <p:nvSpPr>
          <p:cNvPr id="13" name="Plassholder for innhold 2"/>
          <p:cNvSpPr txBox="1">
            <a:spLocks/>
          </p:cNvSpPr>
          <p:nvPr/>
        </p:nvSpPr>
        <p:spPr>
          <a:xfrm>
            <a:off x="1981200" y="1600201"/>
            <a:ext cx="4038600" cy="3006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Har benyttet muligheten til å differensiere planleggingen </a:t>
            </a:r>
            <a:r>
              <a:rPr lang="nb-NO" dirty="0" err="1" smtClean="0"/>
              <a:t>mht</a:t>
            </a:r>
            <a:r>
              <a:rPr lang="nb-NO" dirty="0" smtClean="0"/>
              <a:t> vannflate, </a:t>
            </a:r>
            <a:r>
              <a:rPr lang="nb-NO" dirty="0" err="1" smtClean="0"/>
              <a:t>vannsøyle</a:t>
            </a:r>
            <a:r>
              <a:rPr lang="nb-NO" dirty="0" smtClean="0"/>
              <a:t> og bunn. </a:t>
            </a:r>
          </a:p>
          <a:p>
            <a:r>
              <a:rPr lang="nb-NO" dirty="0" smtClean="0"/>
              <a:t> </a:t>
            </a:r>
          </a:p>
          <a:p>
            <a:r>
              <a:rPr lang="nb-NO" dirty="0" smtClean="0"/>
              <a:t>Utvikling basert på erfaringer i prosessen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85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623931" y="-744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3D modeller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8" y="1434171"/>
            <a:ext cx="4760506" cy="4373153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89" y="1434171"/>
            <a:ext cx="4731027" cy="4390705"/>
          </a:xfrm>
        </p:spPr>
      </p:pic>
    </p:spTree>
    <p:extLst>
      <p:ext uri="{BB962C8B-B14F-4D97-AF65-F5344CB8AC3E}">
        <p14:creationId xmlns:p14="http://schemas.microsoft.com/office/powerpoint/2010/main" val="11404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59563" y="176717"/>
            <a:ext cx="10363200" cy="1470025"/>
          </a:xfrm>
        </p:spPr>
        <p:txBody>
          <a:bodyPr/>
          <a:lstStyle/>
          <a:p>
            <a:r>
              <a:rPr lang="nb-NO" dirty="0" smtClean="0"/>
              <a:t>Hva kan vi tilby kommunene fremover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216224" y="1646742"/>
            <a:ext cx="10367434" cy="399213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dirty="0" smtClean="0"/>
              <a:t>Mer og bedre veiledning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dirty="0" smtClean="0"/>
              <a:t>Oppdaterte temadatasett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dirty="0" smtClean="0"/>
              <a:t>Digital samhandlingsplattform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dirty="0" smtClean="0"/>
              <a:t>Diverse analyser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z7X7kIohef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57392" y="1289484"/>
            <a:ext cx="4331988" cy="2436743"/>
          </a:xfrm>
          <a:prstGeom prst="rect">
            <a:avLst/>
          </a:prstGeom>
        </p:spPr>
      </p:pic>
      <p:pic>
        <p:nvPicPr>
          <p:cNvPr id="8" name="iTGBPqGRpXc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957392" y="3726227"/>
            <a:ext cx="4331988" cy="243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28" y="1283028"/>
            <a:ext cx="6849273" cy="45575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47783" y="128631"/>
            <a:ext cx="10363200" cy="1470025"/>
          </a:xfrm>
        </p:spPr>
        <p:txBody>
          <a:bodyPr/>
          <a:lstStyle/>
          <a:p>
            <a:r>
              <a:rPr lang="nb-NO" dirty="0" smtClean="0"/>
              <a:t>Hvorfor nå?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963828" y="2290119"/>
            <a:ext cx="6680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En planprosess tar normalt 3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Introduksjon av et nytt forvaltningsregime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Ta i bruk ny kunnskap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/>
                </a:solidFill>
              </a:rPr>
              <a:t>Uavklarte problemstillinger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37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1424" y="1083285"/>
            <a:ext cx="10363200" cy="1470025"/>
          </a:xfrm>
        </p:spPr>
        <p:txBody>
          <a:bodyPr/>
          <a:lstStyle/>
          <a:p>
            <a:pPr algn="ctr"/>
            <a:r>
              <a:rPr lang="nb-NO" b="1" dirty="0" smtClean="0">
                <a:solidFill>
                  <a:schemeClr val="accent1">
                    <a:lumMod val="75000"/>
                  </a:schemeClr>
                </a:solidFill>
              </a:rPr>
              <a:t>Takk for meg!</a:t>
            </a:r>
            <a:endParaRPr lang="nb-NO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6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61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2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3200" y="0"/>
            <a:ext cx="10363200" cy="1470025"/>
          </a:xfrm>
        </p:spPr>
        <p:txBody>
          <a:bodyPr/>
          <a:lstStyle/>
          <a:p>
            <a:r>
              <a:rPr lang="nb-NO" dirty="0" smtClean="0"/>
              <a:t>Suksessfaktor</a:t>
            </a: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033345" y="3176992"/>
            <a:ext cx="4574975" cy="648072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Et samspill med kommunen i førersete!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26" y="1291679"/>
            <a:ext cx="5419725" cy="4873625"/>
          </a:xfrm>
        </p:spPr>
      </p:pic>
    </p:spTree>
    <p:extLst>
      <p:ext uri="{BB962C8B-B14F-4D97-AF65-F5344CB8AC3E}">
        <p14:creationId xmlns:p14="http://schemas.microsoft.com/office/powerpoint/2010/main" val="30344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747498" y="1597607"/>
            <a:ext cx="4531360" cy="1470025"/>
          </a:xfrm>
        </p:spPr>
        <p:txBody>
          <a:bodyPr/>
          <a:lstStyle/>
          <a:p>
            <a:pPr algn="ctr"/>
            <a:r>
              <a:rPr lang="nb-NO" dirty="0" smtClean="0"/>
              <a:t>Dyktige regionale prosjektledere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8" y="965200"/>
            <a:ext cx="5069598" cy="2849113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1066800" y="4591468"/>
            <a:ext cx="45313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dirty="0" smtClean="0"/>
              <a:t>Gode arbeidsverktøy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03" y="3184177"/>
            <a:ext cx="4546117" cy="32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15478" y="0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/>
              <a:t>A</a:t>
            </a:r>
            <a:r>
              <a:rPr lang="nb-NO" dirty="0" smtClean="0"/>
              <a:t>kvakulturarealer</a:t>
            </a:r>
            <a:endParaRPr lang="nb-NO" dirty="0"/>
          </a:p>
        </p:txBody>
      </p:sp>
      <p:sp>
        <p:nvSpPr>
          <p:cNvPr id="8" name="Undertit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88" y="1853978"/>
            <a:ext cx="3952875" cy="3951287"/>
          </a:xfrm>
        </p:spPr>
      </p:pic>
      <p:sp>
        <p:nvSpPr>
          <p:cNvPr id="12" name="Plassholder for tekst 4"/>
          <p:cNvSpPr txBox="1">
            <a:spLocks/>
          </p:cNvSpPr>
          <p:nvPr/>
        </p:nvSpPr>
        <p:spPr>
          <a:xfrm>
            <a:off x="1979612" y="1886831"/>
            <a:ext cx="4040188" cy="404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 smtClean="0">
                <a:solidFill>
                  <a:schemeClr val="bg1"/>
                </a:solidFill>
              </a:rPr>
              <a:t>Rundt 40 akvakultur arealer for oppdrett av </a:t>
            </a:r>
            <a:r>
              <a:rPr lang="nb-NO" sz="2400" dirty="0" err="1" smtClean="0">
                <a:solidFill>
                  <a:schemeClr val="bg1"/>
                </a:solidFill>
              </a:rPr>
              <a:t>anadrome</a:t>
            </a:r>
            <a:r>
              <a:rPr lang="nb-NO" sz="2400" dirty="0" smtClean="0">
                <a:solidFill>
                  <a:schemeClr val="bg1"/>
                </a:solidFill>
              </a:rPr>
              <a:t> fiskeslag</a:t>
            </a:r>
          </a:p>
          <a:p>
            <a:endParaRPr lang="nb-NO" sz="2400" dirty="0" smtClean="0">
              <a:solidFill>
                <a:schemeClr val="bg1"/>
              </a:solidFill>
            </a:endParaRPr>
          </a:p>
          <a:p>
            <a:r>
              <a:rPr lang="nb-NO" sz="2400" dirty="0" smtClean="0">
                <a:solidFill>
                  <a:schemeClr val="bg1"/>
                </a:solidFill>
              </a:rPr>
              <a:t>Utvidelse av de fleste eksisterende arealer til akvakultur</a:t>
            </a:r>
          </a:p>
          <a:p>
            <a:endParaRPr lang="nb-NO" sz="2400" dirty="0" smtClean="0">
              <a:solidFill>
                <a:schemeClr val="bg1"/>
              </a:solidFill>
            </a:endParaRPr>
          </a:p>
          <a:p>
            <a:r>
              <a:rPr lang="nb-NO" sz="2400" dirty="0" smtClean="0">
                <a:solidFill>
                  <a:schemeClr val="bg1"/>
                </a:solidFill>
              </a:rPr>
              <a:t>Men planene rommer langt mer enn akvakultur</a:t>
            </a:r>
            <a:endParaRPr lang="nb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Akvakulturforslag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Samlet sett er det behandlet 300 arealinnspill i planprosessen</a:t>
            </a:r>
          </a:p>
          <a:p>
            <a:pPr marL="0" indent="0">
              <a:buNone/>
            </a:pPr>
            <a:r>
              <a:rPr lang="nb-NO" sz="2000" dirty="0"/>
              <a:t> </a:t>
            </a:r>
          </a:p>
          <a:p>
            <a:r>
              <a:rPr lang="nb-NO" sz="2000" dirty="0"/>
              <a:t>Innspill på </a:t>
            </a:r>
            <a:r>
              <a:rPr lang="nb-NO" sz="2000" dirty="0" smtClean="0"/>
              <a:t>vel 90 </a:t>
            </a:r>
            <a:r>
              <a:rPr lang="nb-NO" sz="2000" dirty="0"/>
              <a:t>nye lokaliteter, og omlag </a:t>
            </a:r>
            <a:r>
              <a:rPr lang="nb-NO" sz="2000" dirty="0" smtClean="0"/>
              <a:t>100 </a:t>
            </a:r>
            <a:r>
              <a:rPr lang="nb-NO" sz="2000" dirty="0"/>
              <a:t>forslag på utvidelse av eksisterende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74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362763" y="115888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Konsekvensutredninger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06" y="115888"/>
            <a:ext cx="3727311" cy="6335496"/>
          </a:xfrm>
          <a:solidFill>
            <a:schemeClr val="bg1"/>
          </a:solidFill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mtClean="0"/>
              <a:t>Samtlige arealinnspill er konsekvensutredet basert på tilgjengelig kunnskap</a:t>
            </a:r>
          </a:p>
          <a:p>
            <a:endParaRPr lang="nb-NO" smtClean="0"/>
          </a:p>
          <a:p>
            <a:r>
              <a:rPr lang="nb-NO" smtClean="0"/>
              <a:t>Det har blitt jobbet mye med å få til en god systematikk i KU-prosessen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36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461364" y="24148"/>
            <a:ext cx="10363200" cy="1470025"/>
          </a:xfrm>
        </p:spPr>
        <p:txBody>
          <a:bodyPr>
            <a:normAutofit/>
          </a:bodyPr>
          <a:lstStyle/>
          <a:p>
            <a:r>
              <a:rPr lang="nb-NO" dirty="0" smtClean="0"/>
              <a:t>Kunnskapsgrunnlaget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11" y="1723722"/>
            <a:ext cx="1414462" cy="1081088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67" y="1708877"/>
            <a:ext cx="1540221" cy="1080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87" y="1708877"/>
            <a:ext cx="1502170" cy="108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788877"/>
            <a:ext cx="1546963" cy="108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83" y="2788877"/>
            <a:ext cx="1538146" cy="108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1" y="2783181"/>
            <a:ext cx="1510987" cy="108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4573"/>
            <a:ext cx="1515910" cy="10800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83" y="3863181"/>
            <a:ext cx="1491534" cy="10800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24" y="3842746"/>
            <a:ext cx="1496702" cy="1080000"/>
          </a:xfrm>
          <a:prstGeom prst="rect">
            <a:avLst/>
          </a:prstGeom>
        </p:spPr>
      </p:pic>
      <p:sp>
        <p:nvSpPr>
          <p:cNvPr id="16" name="Undertittel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innhold 2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Som grunnlag for å </a:t>
            </a:r>
            <a:r>
              <a:rPr lang="nb-NO" dirty="0" err="1"/>
              <a:t>konsekvensutrede</a:t>
            </a:r>
            <a:r>
              <a:rPr lang="nb-NO" dirty="0"/>
              <a:t> har vi benyttet nærmere 80 ulike datasett</a:t>
            </a:r>
          </a:p>
          <a:p>
            <a:endParaRPr lang="nb-NO" dirty="0"/>
          </a:p>
          <a:p>
            <a:r>
              <a:rPr lang="nb-NO" dirty="0"/>
              <a:t>Stiller store krav til systematikk og effektiv dataflyt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4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283</Words>
  <Application>Microsoft Office PowerPoint</Application>
  <PresentationFormat>Widescreen</PresentationFormat>
  <Paragraphs>64</Paragraphs>
  <Slides>18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Suksessfaktor</vt:lpstr>
      <vt:lpstr>Dyktige regionale prosjektledere</vt:lpstr>
      <vt:lpstr>Akvakulturarealer</vt:lpstr>
      <vt:lpstr>Akvakulturforslag</vt:lpstr>
      <vt:lpstr>Konsekvensutredninger</vt:lpstr>
      <vt:lpstr>Kunnskapsgrunnlaget</vt:lpstr>
      <vt:lpstr>Konfliktanalyser</vt:lpstr>
      <vt:lpstr>Webbaserte GIS-løsninger</vt:lpstr>
      <vt:lpstr>Prosessdokumentasjon</vt:lpstr>
      <vt:lpstr>3D Planlegging</vt:lpstr>
      <vt:lpstr>3D modeller</vt:lpstr>
      <vt:lpstr>Hva kan vi tilby kommunene fremover</vt:lpstr>
      <vt:lpstr>Hvorfor nå?</vt:lpstr>
      <vt:lpstr>PowerPoint-presentasjon</vt:lpstr>
      <vt:lpstr>Takk for meg!</vt:lpstr>
    </vt:vector>
  </TitlesOfParts>
  <Company>Troms fylkeskommune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 Arne Rånes</dc:creator>
  <cp:lastModifiedBy>Stein Arne Rånes</cp:lastModifiedBy>
  <cp:revision>16</cp:revision>
  <dcterms:created xsi:type="dcterms:W3CDTF">2016-10-30T19:43:09Z</dcterms:created>
  <dcterms:modified xsi:type="dcterms:W3CDTF">2016-10-31T07:56:08Z</dcterms:modified>
</cp:coreProperties>
</file>