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4" r:id="rId3"/>
    <p:sldId id="263" r:id="rId4"/>
    <p:sldId id="273" r:id="rId5"/>
    <p:sldId id="266" r:id="rId6"/>
    <p:sldId id="267" r:id="rId7"/>
    <p:sldId id="270" r:id="rId8"/>
    <p:sldId id="256" r:id="rId9"/>
    <p:sldId id="271" r:id="rId10"/>
    <p:sldId id="258" r:id="rId11"/>
    <p:sldId id="269" r:id="rId12"/>
    <p:sldId id="272" r:id="rId13"/>
    <p:sldId id="265" r:id="rId14"/>
    <p:sldId id="2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Befolkningsutvikling 16-19 åringer i Troms</a:t>
            </a:r>
          </a:p>
          <a:p>
            <a:pPr>
              <a:defRPr/>
            </a:pPr>
            <a:r>
              <a:rPr lang="en-US" sz="1400"/>
              <a:t>Kilde: SSB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604446327847107E-2"/>
          <c:y val="0.12262038183549703"/>
          <c:w val="0.94077499156631139"/>
          <c:h val="0.82546192251933881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16-19 åringer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'Ark1'!$A$2:$A$12</c:f>
              <c:strCache>
                <c:ptCount val="11"/>
                <c:pt idx="0">
                  <c:v>År 2014</c:v>
                </c:pt>
                <c:pt idx="1">
                  <c:v>År 2015</c:v>
                </c:pt>
                <c:pt idx="2">
                  <c:v>År 2016</c:v>
                </c:pt>
                <c:pt idx="3">
                  <c:v>År 2017</c:v>
                </c:pt>
                <c:pt idx="4">
                  <c:v>År 2018</c:v>
                </c:pt>
                <c:pt idx="5">
                  <c:v>År 2019</c:v>
                </c:pt>
                <c:pt idx="6">
                  <c:v>År 2020</c:v>
                </c:pt>
                <c:pt idx="7">
                  <c:v>  År 2021</c:v>
                </c:pt>
                <c:pt idx="8">
                  <c:v>År 2022</c:v>
                </c:pt>
                <c:pt idx="9">
                  <c:v>År 2023</c:v>
                </c:pt>
                <c:pt idx="10">
                  <c:v>År 2024</c:v>
                </c:pt>
              </c:strCache>
            </c:strRef>
          </c:cat>
          <c:val>
            <c:numRef>
              <c:f>'Ark1'!$B$2:$B$12</c:f>
              <c:numCache>
                <c:formatCode>General</c:formatCode>
                <c:ptCount val="11"/>
                <c:pt idx="0">
                  <c:v>8774</c:v>
                </c:pt>
                <c:pt idx="1">
                  <c:v>8682</c:v>
                </c:pt>
                <c:pt idx="2">
                  <c:v>8470</c:v>
                </c:pt>
                <c:pt idx="3">
                  <c:v>8390</c:v>
                </c:pt>
                <c:pt idx="4">
                  <c:v>8216</c:v>
                </c:pt>
                <c:pt idx="5">
                  <c:v>8006</c:v>
                </c:pt>
                <c:pt idx="6">
                  <c:v>7832</c:v>
                </c:pt>
                <c:pt idx="7">
                  <c:v>7697</c:v>
                </c:pt>
                <c:pt idx="8">
                  <c:v>7751</c:v>
                </c:pt>
                <c:pt idx="9">
                  <c:v>7899</c:v>
                </c:pt>
                <c:pt idx="10">
                  <c:v>8078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0656"/>
        <c:axId val="56564448"/>
      </c:lineChart>
      <c:catAx>
        <c:axId val="5006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564448"/>
        <c:crosses val="autoZero"/>
        <c:auto val="1"/>
        <c:lblAlgn val="ctr"/>
        <c:lblOffset val="100"/>
        <c:noMultiLvlLbl val="0"/>
      </c:catAx>
      <c:valAx>
        <c:axId val="5656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6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0.44317</cdr:x>
      <cdr:y>0.7275</cdr:y>
    </cdr:from>
    <cdr:to>
      <cdr:x>0.99275</cdr:x>
      <cdr:y>0.8284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60230" y="3165599"/>
          <a:ext cx="5779170" cy="439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000" dirty="0">
              <a:solidFill>
                <a:srgbClr val="FF0000"/>
              </a:solidFill>
            </a:rPr>
            <a:t>Nedgang</a:t>
          </a:r>
          <a:r>
            <a:rPr lang="nb-NO" sz="2000" baseline="0" dirty="0">
              <a:solidFill>
                <a:srgbClr val="FF0000"/>
              </a:solidFill>
            </a:rPr>
            <a:t> 2014-2021: 1077 </a:t>
          </a:r>
          <a:r>
            <a:rPr lang="nb-NO" sz="2000" baseline="0" dirty="0" smtClean="0">
              <a:solidFill>
                <a:srgbClr val="FF0000"/>
              </a:solidFill>
            </a:rPr>
            <a:t>ungdommer</a:t>
          </a:r>
          <a:endParaRPr lang="nb-NO" sz="20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5E8D-036D-4A49-ACF4-261D141904FB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D4BA-0A1F-45CF-971B-F1CA66C9EE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50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  <a:p>
            <a:endParaRPr lang="nb-NO" altLang="nb-NO" smtClean="0"/>
          </a:p>
        </p:txBody>
      </p:sp>
      <p:sp>
        <p:nvSpPr>
          <p:cNvPr id="122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B650D-35E0-4918-9D12-021DD8656B5C}" type="slidenum">
              <a:rPr lang="nb-NO" altLang="nb-NO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Dette omhandler skoleåret 2010-11 og overganger sommeren 2011.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A10F-43BC-42DD-9E9F-ED070E5FA20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94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gradFill flip="none" rotWithShape="1">
          <a:gsLst>
            <a:gs pos="0">
              <a:srgbClr val="164194"/>
            </a:gs>
            <a:gs pos="100000">
              <a:srgbClr val="00A1DE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35719" y="2559049"/>
            <a:ext cx="9532281" cy="9509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5719" y="3657600"/>
            <a:ext cx="9532281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9" y="974726"/>
            <a:ext cx="31141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91142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99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 dirty="0" smtClean="0"/>
              <a:t>Dette er </a:t>
            </a:r>
            <a:r>
              <a:rPr lang="nb-NO" dirty="0" err="1" smtClean="0"/>
              <a:t>kapitteldeler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6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22215"/>
            <a:ext cx="10515600" cy="76847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6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60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6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50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E61-C935-48BA-89E7-BB94739DCE5A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34CD-DEEC-44EF-B8D5-53B76685D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91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765908"/>
            <a:ext cx="10515600" cy="92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FCFB93-8122-4E58-8055-2876D9D93362}" type="datetimeFigureOut">
              <a:rPr lang="nb-NO" smtClean="0"/>
              <a:pPr/>
              <a:t>31.10.2016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C61BD-881A-4F9F-B18A-1C7AC7FCFDC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" y="225908"/>
            <a:ext cx="18685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16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21"/>
            <a:ext cx="12192000" cy="68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08426" y="6267951"/>
            <a:ext cx="7772400" cy="2883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nb-NO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Tromskonferansen 2016</a:t>
            </a:r>
          </a:p>
        </p:txBody>
      </p:sp>
      <p:sp>
        <p:nvSpPr>
          <p:cNvPr id="5124" name="Undertittel 2"/>
          <p:cNvSpPr>
            <a:spLocks noGrp="1"/>
          </p:cNvSpPr>
          <p:nvPr>
            <p:ph type="subTitle" idx="1"/>
          </p:nvPr>
        </p:nvSpPr>
        <p:spPr>
          <a:xfrm>
            <a:off x="7398413" y="4612288"/>
            <a:ext cx="3938588" cy="1655663"/>
          </a:xfrm>
        </p:spPr>
        <p:txBody>
          <a:bodyPr>
            <a:normAutofit fontScale="92500" lnSpcReduction="20000"/>
          </a:bodyPr>
          <a:lstStyle/>
          <a:p>
            <a:pPr algn="r"/>
            <a:endParaRPr lang="nb-NO" altLang="nb-NO" dirty="0">
              <a:solidFill>
                <a:schemeClr val="bg1"/>
              </a:solidFill>
            </a:endParaRPr>
          </a:p>
          <a:p>
            <a:pPr algn="r"/>
            <a:endParaRPr lang="nb-NO" altLang="nb-NO" dirty="0">
              <a:solidFill>
                <a:schemeClr val="bg1"/>
              </a:solidFill>
            </a:endParaRPr>
          </a:p>
          <a:p>
            <a:r>
              <a:rPr lang="nb-NO" altLang="nb-NO" sz="2800" dirty="0">
                <a:solidFill>
                  <a:srgbClr val="FFFF00"/>
                </a:solidFill>
              </a:rPr>
              <a:t>Roar Sollied (V)</a:t>
            </a:r>
          </a:p>
          <a:p>
            <a:r>
              <a:rPr lang="nb-NO" altLang="nb-NO" sz="2800" dirty="0">
                <a:solidFill>
                  <a:srgbClr val="FFFF00"/>
                </a:solidFill>
              </a:rPr>
              <a:t>Fylkesråd for </a:t>
            </a:r>
            <a:r>
              <a:rPr lang="nb-NO" altLang="nb-NO" sz="2800" dirty="0" smtClean="0">
                <a:solidFill>
                  <a:srgbClr val="FFFF00"/>
                </a:solidFill>
              </a:rPr>
              <a:t>utdanning</a:t>
            </a:r>
          </a:p>
          <a:p>
            <a:endParaRPr lang="nb-NO" altLang="nb-NO" sz="2800" dirty="0">
              <a:solidFill>
                <a:srgbClr val="FFFF00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5126" name="Picture 6" descr="http://www.aventia.no/wp-content/uploads/et_temp/troms-fylkeskommune-43935_186x1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44" y="3971694"/>
            <a:ext cx="24923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625516" y="1158213"/>
            <a:ext cx="6994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FFFF00"/>
                </a:solidFill>
              </a:rPr>
              <a:t>  «Regional utvikling </a:t>
            </a:r>
          </a:p>
          <a:p>
            <a:r>
              <a:rPr lang="nb-NO" sz="3600" dirty="0" smtClean="0">
                <a:solidFill>
                  <a:srgbClr val="FFFF00"/>
                </a:solidFill>
              </a:rPr>
              <a:t>  gjennom </a:t>
            </a:r>
          </a:p>
          <a:p>
            <a:r>
              <a:rPr lang="nb-NO" sz="3600" dirty="0" smtClean="0">
                <a:solidFill>
                  <a:srgbClr val="FFFF00"/>
                </a:solidFill>
              </a:rPr>
              <a:t>  utdanning, forskning, innovasjon»</a:t>
            </a:r>
            <a:endParaRPr lang="nb-NO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16" y="925901"/>
            <a:ext cx="8580976" cy="52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største frafallet: Nedgang i ungdomskullene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6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il ned 4"/>
          <p:cNvSpPr/>
          <p:nvPr/>
        </p:nvSpPr>
        <p:spPr>
          <a:xfrm>
            <a:off x="3617494" y="3416968"/>
            <a:ext cx="128337" cy="2526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7756358" y="5999747"/>
            <a:ext cx="585537" cy="240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832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84459" y="1009816"/>
            <a:ext cx="725954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b-NO" sz="5400" dirty="0" smtClean="0">
                <a:solidFill>
                  <a:srgbClr val="0070C0"/>
                </a:solidFill>
              </a:rPr>
              <a:t>Blåfondet</a:t>
            </a:r>
            <a:endParaRPr lang="nb-NO" sz="5400" dirty="0">
              <a:solidFill>
                <a:srgbClr val="0070C0"/>
              </a:solidFill>
            </a:endParaRPr>
          </a:p>
        </p:txBody>
      </p:sp>
      <p:sp>
        <p:nvSpPr>
          <p:cNvPr id="4" name="Eksplosjon 2 3"/>
          <p:cNvSpPr/>
          <p:nvPr/>
        </p:nvSpPr>
        <p:spPr>
          <a:xfrm>
            <a:off x="228600" y="409360"/>
            <a:ext cx="1790700" cy="158115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Nytt 2015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629156" y="2175467"/>
            <a:ext cx="9368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Ett fond fra leieinntekter fra undervisningstillatelser ved </a:t>
            </a:r>
          </a:p>
          <a:p>
            <a:r>
              <a:rPr lang="nb-NO" sz="4000" dirty="0" smtClean="0"/>
              <a:t>to </a:t>
            </a:r>
            <a:r>
              <a:rPr lang="nb-NO" sz="4000" dirty="0" err="1" smtClean="0"/>
              <a:t>naturbrukskoler</a:t>
            </a:r>
            <a:r>
              <a:rPr lang="nb-NO" sz="4000" dirty="0" smtClean="0"/>
              <a:t>.</a:t>
            </a:r>
          </a:p>
          <a:p>
            <a:endParaRPr lang="nb-NO" sz="4000" dirty="0" smtClean="0"/>
          </a:p>
          <a:p>
            <a:r>
              <a:rPr lang="nb-NO" sz="4000" dirty="0" smtClean="0"/>
              <a:t>Kan søkes av organisasjoner til kompetanseheving, rekruttering </a:t>
            </a:r>
            <a:r>
              <a:rPr lang="nb-NO" sz="4000" dirty="0" err="1" smtClean="0"/>
              <a:t>etc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61965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Fagskolen i Troms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33" y="1009816"/>
            <a:ext cx="36385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oppmerksomheten!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31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Videregående skoler i desentral struktur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82" y="1825625"/>
            <a:ext cx="6488066" cy="48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67338" y="365125"/>
            <a:ext cx="9286461" cy="1325563"/>
          </a:xfrm>
        </p:spPr>
        <p:txBody>
          <a:bodyPr/>
          <a:lstStyle/>
          <a:p>
            <a:r>
              <a:rPr lang="nb-NO" dirty="0" smtClean="0"/>
              <a:t>2010-2015: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Framgang igjen!</a:t>
            </a: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1825624"/>
            <a:ext cx="7768891" cy="5103183"/>
          </a:xfrm>
        </p:spPr>
      </p:pic>
      <p:cxnSp>
        <p:nvCxnSpPr>
          <p:cNvPr id="6" name="Rett linje 5"/>
          <p:cNvCxnSpPr/>
          <p:nvPr/>
        </p:nvCxnSpPr>
        <p:spPr>
          <a:xfrm flipV="1">
            <a:off x="4476584" y="4063117"/>
            <a:ext cx="3275938" cy="128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V="1">
            <a:off x="5033176" y="2289976"/>
            <a:ext cx="2719346" cy="113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696863" y="2105310"/>
            <a:ext cx="46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  75</a:t>
            </a:r>
            <a:endParaRPr lang="nb-NO" sz="1200" b="1" dirty="0"/>
          </a:p>
        </p:txBody>
      </p:sp>
      <p:sp>
        <p:nvSpPr>
          <p:cNvPr id="11" name="Eksplosjon 1 10"/>
          <p:cNvSpPr/>
          <p:nvPr/>
        </p:nvSpPr>
        <p:spPr>
          <a:xfrm rot="225409">
            <a:off x="7474227" y="3645673"/>
            <a:ext cx="683812" cy="834887"/>
          </a:xfrm>
          <a:prstGeom prst="irregularSeal1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004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47528" y="764705"/>
            <a:ext cx="8363272" cy="936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Gjennomføring i yrkesfag Troms 2011</a:t>
            </a:r>
            <a:endParaRPr lang="nb-NO" dirty="0"/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2382988" y="2476500"/>
            <a:ext cx="7931150" cy="3705225"/>
          </a:xfrm>
        </p:spPr>
        <p:txBody>
          <a:bodyPr/>
          <a:lstStyle/>
          <a:p>
            <a:pPr>
              <a:buFontTx/>
              <a:buNone/>
            </a:pPr>
            <a:endParaRPr lang="nb-NO" dirty="0" smtClean="0"/>
          </a:p>
          <a:p>
            <a:pPr>
              <a:buFontTx/>
              <a:buNone/>
            </a:pPr>
            <a:r>
              <a:rPr lang="nb-NO" dirty="0" smtClean="0"/>
              <a:t>        </a:t>
            </a:r>
          </a:p>
        </p:txBody>
      </p:sp>
      <p:sp>
        <p:nvSpPr>
          <p:cNvPr id="6" name="Rektangel 5"/>
          <p:cNvSpPr/>
          <p:nvPr/>
        </p:nvSpPr>
        <p:spPr>
          <a:xfrm>
            <a:off x="5159375" y="3644901"/>
            <a:ext cx="12969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871848" y="3933826"/>
            <a:ext cx="2040503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Pil ned 7"/>
          <p:cNvSpPr/>
          <p:nvPr/>
        </p:nvSpPr>
        <p:spPr>
          <a:xfrm>
            <a:off x="3287713" y="4581525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il ned 9"/>
          <p:cNvSpPr/>
          <p:nvPr/>
        </p:nvSpPr>
        <p:spPr>
          <a:xfrm>
            <a:off x="4583113" y="4581525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Pil ned 10"/>
          <p:cNvSpPr/>
          <p:nvPr/>
        </p:nvSpPr>
        <p:spPr>
          <a:xfrm>
            <a:off x="5735638" y="4581525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Pil ned 11"/>
          <p:cNvSpPr/>
          <p:nvPr/>
        </p:nvSpPr>
        <p:spPr>
          <a:xfrm>
            <a:off x="6672263" y="4508501"/>
            <a:ext cx="792162" cy="7921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952729" y="3643315"/>
            <a:ext cx="12969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3323" name="TekstSylinder 14"/>
          <p:cNvSpPr txBox="1">
            <a:spLocks noChangeArrowheads="1"/>
          </p:cNvSpPr>
          <p:nvPr/>
        </p:nvSpPr>
        <p:spPr bwMode="auto">
          <a:xfrm>
            <a:off x="3238480" y="385762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VG1</a:t>
            </a:r>
          </a:p>
        </p:txBody>
      </p:sp>
      <p:sp>
        <p:nvSpPr>
          <p:cNvPr id="13324" name="TekstSylinder 15"/>
          <p:cNvSpPr txBox="1">
            <a:spLocks noChangeArrowheads="1"/>
          </p:cNvSpPr>
          <p:nvPr/>
        </p:nvSpPr>
        <p:spPr bwMode="auto">
          <a:xfrm>
            <a:off x="5381620" y="385762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VG 2</a:t>
            </a:r>
          </a:p>
        </p:txBody>
      </p:sp>
      <p:sp>
        <p:nvSpPr>
          <p:cNvPr id="13325" name="TekstSylinder 17"/>
          <p:cNvSpPr txBox="1">
            <a:spLocks noChangeArrowheads="1"/>
          </p:cNvSpPr>
          <p:nvPr/>
        </p:nvSpPr>
        <p:spPr bwMode="auto">
          <a:xfrm>
            <a:off x="8112125" y="414972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rgbClr val="000000"/>
                </a:solidFill>
              </a:rPr>
              <a:t>Læretid</a:t>
            </a:r>
          </a:p>
        </p:txBody>
      </p:sp>
      <p:sp>
        <p:nvSpPr>
          <p:cNvPr id="13326" name="TekstSylinder 21"/>
          <p:cNvSpPr txBox="1">
            <a:spLocks noChangeArrowheads="1"/>
          </p:cNvSpPr>
          <p:nvPr/>
        </p:nvSpPr>
        <p:spPr bwMode="auto">
          <a:xfrm>
            <a:off x="3143672" y="3212976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9,2%</a:t>
            </a:r>
          </a:p>
        </p:txBody>
      </p:sp>
      <p:sp>
        <p:nvSpPr>
          <p:cNvPr id="13327" name="TekstSylinder 22"/>
          <p:cNvSpPr txBox="1">
            <a:spLocks noChangeArrowheads="1"/>
          </p:cNvSpPr>
          <p:nvPr/>
        </p:nvSpPr>
        <p:spPr bwMode="auto">
          <a:xfrm>
            <a:off x="5447928" y="3212977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8,3%</a:t>
            </a:r>
          </a:p>
        </p:txBody>
      </p:sp>
      <p:sp>
        <p:nvSpPr>
          <p:cNvPr id="24" name="Rektangel 23"/>
          <p:cNvSpPr/>
          <p:nvPr/>
        </p:nvSpPr>
        <p:spPr>
          <a:xfrm>
            <a:off x="8427005" y="3001963"/>
            <a:ext cx="12954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3329" name="TekstSylinder 24"/>
          <p:cNvSpPr txBox="1">
            <a:spLocks noChangeArrowheads="1"/>
          </p:cNvSpPr>
          <p:nvPr/>
        </p:nvSpPr>
        <p:spPr bwMode="auto">
          <a:xfrm>
            <a:off x="8688388" y="321310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rgbClr val="000000"/>
                </a:solidFill>
              </a:rPr>
              <a:t>Påbygg</a:t>
            </a:r>
          </a:p>
        </p:txBody>
      </p:sp>
      <p:sp>
        <p:nvSpPr>
          <p:cNvPr id="13330" name="TekstSylinder 25"/>
          <p:cNvSpPr txBox="1">
            <a:spLocks noChangeArrowheads="1"/>
          </p:cNvSpPr>
          <p:nvPr/>
        </p:nvSpPr>
        <p:spPr bwMode="auto">
          <a:xfrm>
            <a:off x="3152027" y="5209125"/>
            <a:ext cx="720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6,7%</a:t>
            </a:r>
          </a:p>
        </p:txBody>
      </p:sp>
      <p:sp>
        <p:nvSpPr>
          <p:cNvPr id="13331" name="TekstSylinder 26"/>
          <p:cNvSpPr txBox="1">
            <a:spLocks noChangeArrowheads="1"/>
          </p:cNvSpPr>
          <p:nvPr/>
        </p:nvSpPr>
        <p:spPr bwMode="auto">
          <a:xfrm>
            <a:off x="4295776" y="5229225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10,7%</a:t>
            </a:r>
          </a:p>
        </p:txBody>
      </p:sp>
      <p:sp>
        <p:nvSpPr>
          <p:cNvPr id="13332" name="TekstSylinder 27"/>
          <p:cNvSpPr txBox="1">
            <a:spLocks noChangeArrowheads="1"/>
          </p:cNvSpPr>
          <p:nvPr/>
        </p:nvSpPr>
        <p:spPr bwMode="auto">
          <a:xfrm>
            <a:off x="5591176" y="5229225"/>
            <a:ext cx="721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5,5%</a:t>
            </a:r>
          </a:p>
        </p:txBody>
      </p:sp>
      <p:sp>
        <p:nvSpPr>
          <p:cNvPr id="13333" name="TekstSylinder 28"/>
          <p:cNvSpPr txBox="1">
            <a:spLocks noChangeArrowheads="1"/>
          </p:cNvSpPr>
          <p:nvPr/>
        </p:nvSpPr>
        <p:spPr bwMode="auto">
          <a:xfrm>
            <a:off x="6600826" y="5373688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27,9%</a:t>
            </a:r>
          </a:p>
        </p:txBody>
      </p:sp>
      <p:sp>
        <p:nvSpPr>
          <p:cNvPr id="31" name="Nedoverbuet pil 30"/>
          <p:cNvSpPr/>
          <p:nvPr/>
        </p:nvSpPr>
        <p:spPr>
          <a:xfrm flipH="1">
            <a:off x="4800600" y="2997201"/>
            <a:ext cx="1871663" cy="576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2" name="Nedoverbuet pil 31"/>
          <p:cNvSpPr/>
          <p:nvPr/>
        </p:nvSpPr>
        <p:spPr>
          <a:xfrm flipH="1">
            <a:off x="2567608" y="3068961"/>
            <a:ext cx="1872208" cy="576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3336" name="TekstSylinder 33"/>
          <p:cNvSpPr txBox="1">
            <a:spLocks noChangeArrowheads="1"/>
          </p:cNvSpPr>
          <p:nvPr/>
        </p:nvSpPr>
        <p:spPr bwMode="auto">
          <a:xfrm>
            <a:off x="7592813" y="3287135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22,5%</a:t>
            </a:r>
          </a:p>
        </p:txBody>
      </p:sp>
      <p:sp>
        <p:nvSpPr>
          <p:cNvPr id="35" name="Bøyd pil 34"/>
          <p:cNvSpPr/>
          <p:nvPr/>
        </p:nvSpPr>
        <p:spPr>
          <a:xfrm>
            <a:off x="6959601" y="3357563"/>
            <a:ext cx="576263" cy="576262"/>
          </a:xfrm>
          <a:prstGeom prst="bentArrow">
            <a:avLst/>
          </a:prstGeom>
          <a:solidFill>
            <a:srgbClr val="EAC9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6" name="Pil ned 35"/>
          <p:cNvSpPr/>
          <p:nvPr/>
        </p:nvSpPr>
        <p:spPr>
          <a:xfrm>
            <a:off x="9321908" y="3643313"/>
            <a:ext cx="144462" cy="1657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7" name="Pil ned 36"/>
          <p:cNvSpPr/>
          <p:nvPr/>
        </p:nvSpPr>
        <p:spPr>
          <a:xfrm>
            <a:off x="7967663" y="4365625"/>
            <a:ext cx="144462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3340" name="TekstSylinder 37"/>
          <p:cNvSpPr txBox="1">
            <a:spLocks noChangeArrowheads="1"/>
          </p:cNvSpPr>
          <p:nvPr/>
        </p:nvSpPr>
        <p:spPr bwMode="auto">
          <a:xfrm>
            <a:off x="8972376" y="5427624"/>
            <a:ext cx="868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12,9%</a:t>
            </a:r>
          </a:p>
        </p:txBody>
      </p:sp>
      <p:sp>
        <p:nvSpPr>
          <p:cNvPr id="13341" name="TekstSylinder 38"/>
          <p:cNvSpPr txBox="1">
            <a:spLocks noChangeArrowheads="1"/>
          </p:cNvSpPr>
          <p:nvPr/>
        </p:nvSpPr>
        <p:spPr bwMode="auto">
          <a:xfrm>
            <a:off x="7751763" y="5445125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9,4%</a:t>
            </a:r>
          </a:p>
        </p:txBody>
      </p:sp>
      <p:sp>
        <p:nvSpPr>
          <p:cNvPr id="3" name="Pil høyre 2"/>
          <p:cNvSpPr/>
          <p:nvPr/>
        </p:nvSpPr>
        <p:spPr>
          <a:xfrm>
            <a:off x="6809852" y="4063606"/>
            <a:ext cx="504031" cy="324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/>
          <p:cNvSpPr/>
          <p:nvPr/>
        </p:nvSpPr>
        <p:spPr>
          <a:xfrm>
            <a:off x="1847528" y="3645025"/>
            <a:ext cx="64807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schemeClr val="tx1"/>
                </a:solidFill>
              </a:rPr>
              <a:t>GS</a:t>
            </a:r>
          </a:p>
        </p:txBody>
      </p:sp>
      <p:sp>
        <p:nvSpPr>
          <p:cNvPr id="34" name="Pil ned 33"/>
          <p:cNvSpPr/>
          <p:nvPr/>
        </p:nvSpPr>
        <p:spPr>
          <a:xfrm>
            <a:off x="2528750" y="4577152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2274393" y="522362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3,7%</a:t>
            </a:r>
          </a:p>
        </p:txBody>
      </p:sp>
      <p:sp>
        <p:nvSpPr>
          <p:cNvPr id="4" name="Bøyd pil 3"/>
          <p:cNvSpPr/>
          <p:nvPr/>
        </p:nvSpPr>
        <p:spPr>
          <a:xfrm rot="5400000">
            <a:off x="9842339" y="3294722"/>
            <a:ext cx="432122" cy="43596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9980438" y="3794125"/>
            <a:ext cx="6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39%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20889"/>
            <a:ext cx="504825" cy="10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476165" y="2533477"/>
            <a:ext cx="7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10%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91" y="2514729"/>
            <a:ext cx="1322387" cy="4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8267533" y="255417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Vg</a:t>
            </a:r>
            <a:r>
              <a:rPr lang="nb-NO" dirty="0"/>
              <a:t> 3 skole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313883" y="3930821"/>
            <a:ext cx="8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29,7%</a:t>
            </a:r>
          </a:p>
        </p:txBody>
      </p:sp>
    </p:spTree>
    <p:extLst>
      <p:ext uri="{BB962C8B-B14F-4D97-AF65-F5344CB8AC3E}">
        <p14:creationId xmlns:p14="http://schemas.microsoft.com/office/powerpoint/2010/main" val="239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16-25 åringer utenfor </a:t>
            </a:r>
            <a:r>
              <a:rPr lang="nb-NO" dirty="0" err="1" smtClean="0">
                <a:solidFill>
                  <a:srgbClr val="C00000"/>
                </a:solidFill>
              </a:rPr>
              <a:t>vgo</a:t>
            </a:r>
            <a:r>
              <a:rPr lang="nb-NO" dirty="0" smtClean="0">
                <a:solidFill>
                  <a:srgbClr val="C00000"/>
                </a:solidFill>
              </a:rPr>
              <a:t>/ ikke bestått </a:t>
            </a:r>
            <a:r>
              <a:rPr lang="nb-NO" dirty="0" err="1" smtClean="0">
                <a:solidFill>
                  <a:srgbClr val="C00000"/>
                </a:solidFill>
              </a:rPr>
              <a:t>vgo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5100" b="1" dirty="0" smtClean="0"/>
              <a:t>Troms      21</a:t>
            </a:r>
            <a:r>
              <a:rPr lang="nb-NO" sz="5100" b="1" dirty="0"/>
              <a:t>% </a:t>
            </a:r>
            <a:r>
              <a:rPr lang="nb-NO" sz="5100" b="1" dirty="0" smtClean="0"/>
              <a:t> </a:t>
            </a:r>
            <a:r>
              <a:rPr lang="nb-NO" sz="3900" dirty="0" smtClean="0"/>
              <a:t>( </a:t>
            </a:r>
            <a:r>
              <a:rPr lang="nb-NO" sz="3900" dirty="0" err="1" smtClean="0"/>
              <a:t>ca</a:t>
            </a:r>
            <a:r>
              <a:rPr lang="nb-NO" sz="3900" dirty="0" smtClean="0"/>
              <a:t> 420 per kull)</a:t>
            </a:r>
          </a:p>
          <a:p>
            <a:r>
              <a:rPr lang="nb-NO" sz="4200" dirty="0" smtClean="0"/>
              <a:t>Nordland      20,9</a:t>
            </a:r>
            <a:endParaRPr lang="nb-NO" sz="4200" dirty="0"/>
          </a:p>
          <a:p>
            <a:r>
              <a:rPr lang="nb-NO" sz="4200" dirty="0"/>
              <a:t>Finnmark </a:t>
            </a:r>
            <a:r>
              <a:rPr lang="nb-NO" sz="4200" dirty="0" smtClean="0"/>
              <a:t>     25,5    høyeste</a:t>
            </a:r>
            <a:endParaRPr lang="nb-NO" sz="4200" dirty="0"/>
          </a:p>
          <a:p>
            <a:r>
              <a:rPr lang="nb-NO" sz="4200" dirty="0"/>
              <a:t>Nasjonalt </a:t>
            </a:r>
            <a:r>
              <a:rPr lang="nb-NO" sz="4200" dirty="0" smtClean="0"/>
              <a:t>     17,1</a:t>
            </a:r>
            <a:endParaRPr lang="nb-NO" sz="4200" dirty="0"/>
          </a:p>
          <a:p>
            <a:r>
              <a:rPr lang="nb-NO" sz="4200" dirty="0"/>
              <a:t>Sogn og </a:t>
            </a:r>
            <a:r>
              <a:rPr lang="nb-NO" sz="4200" dirty="0" err="1"/>
              <a:t>Fj</a:t>
            </a:r>
            <a:r>
              <a:rPr lang="nb-NO" sz="4200" dirty="0"/>
              <a:t> </a:t>
            </a:r>
            <a:r>
              <a:rPr lang="nb-NO" sz="4200" dirty="0" smtClean="0"/>
              <a:t>   13,1    laveste    </a:t>
            </a:r>
            <a:r>
              <a:rPr lang="nb-NO" sz="2600" dirty="0" smtClean="0">
                <a:solidFill>
                  <a:schemeClr val="accent1">
                    <a:lumMod val="75000"/>
                  </a:schemeClr>
                </a:solidFill>
              </a:rPr>
              <a:t>(Kilde: </a:t>
            </a:r>
            <a:r>
              <a:rPr lang="nb-NO" sz="2600" dirty="0" err="1" smtClean="0">
                <a:solidFill>
                  <a:schemeClr val="accent1">
                    <a:lumMod val="75000"/>
                  </a:schemeClr>
                </a:solidFill>
              </a:rPr>
              <a:t>Udir</a:t>
            </a:r>
            <a:r>
              <a:rPr lang="nb-NO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2600" dirty="0">
                <a:solidFill>
                  <a:schemeClr val="accent1">
                    <a:lumMod val="75000"/>
                  </a:schemeClr>
                </a:solidFill>
              </a:rPr>
              <a:t>2015)</a:t>
            </a:r>
          </a:p>
          <a:p>
            <a:pPr marL="0" indent="0">
              <a:buNone/>
            </a:pPr>
            <a:r>
              <a:rPr lang="nb-NO" sz="2200" dirty="0"/>
              <a:t> </a:t>
            </a:r>
            <a:endParaRPr lang="nb-NO" sz="22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5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93445" y="2129170"/>
            <a:ext cx="9532281" cy="95091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Andel av 16-25-åringer</a:t>
            </a:r>
            <a:br>
              <a:rPr lang="nb-NO" dirty="0" smtClean="0"/>
            </a:br>
            <a:r>
              <a:rPr lang="nb-NO" dirty="0" smtClean="0"/>
              <a:t>verken i arbeid eller i </a:t>
            </a:r>
            <a:r>
              <a:rPr lang="nb-NO" dirty="0" err="1" smtClean="0"/>
              <a:t>vgo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Undertittel 2"/>
          <p:cNvSpPr>
            <a:spLocks noGrp="1"/>
          </p:cNvSpPr>
          <p:nvPr>
            <p:ph type="subTitle" idx="1"/>
          </p:nvPr>
        </p:nvSpPr>
        <p:spPr>
          <a:xfrm>
            <a:off x="1793445" y="3080083"/>
            <a:ext cx="9532281" cy="3039979"/>
          </a:xfrm>
        </p:spPr>
        <p:txBody>
          <a:bodyPr>
            <a:normAutofit fontScale="77500" lnSpcReduction="20000"/>
          </a:bodyPr>
          <a:lstStyle/>
          <a:p>
            <a:pPr algn="l"/>
            <a:endParaRPr lang="nb-NO" dirty="0"/>
          </a:p>
          <a:p>
            <a:pPr algn="l"/>
            <a:r>
              <a:rPr lang="nb-NO" sz="6600" b="1" dirty="0"/>
              <a:t>8,3</a:t>
            </a:r>
            <a:r>
              <a:rPr lang="nb-NO" sz="6600" dirty="0"/>
              <a:t> % </a:t>
            </a:r>
            <a:r>
              <a:rPr lang="nb-NO" sz="6600" dirty="0" smtClean="0"/>
              <a:t>Troms </a:t>
            </a:r>
            <a:r>
              <a:rPr lang="nb-NO" sz="3200" dirty="0" smtClean="0">
                <a:solidFill>
                  <a:srgbClr val="C00000"/>
                </a:solidFill>
              </a:rPr>
              <a:t>(</a:t>
            </a:r>
            <a:r>
              <a:rPr lang="nb-NO" sz="3200" dirty="0" err="1" smtClean="0">
                <a:solidFill>
                  <a:srgbClr val="C00000"/>
                </a:solidFill>
              </a:rPr>
              <a:t>ca</a:t>
            </a:r>
            <a:r>
              <a:rPr lang="nb-NO" sz="3200" dirty="0" smtClean="0">
                <a:solidFill>
                  <a:srgbClr val="C00000"/>
                </a:solidFill>
              </a:rPr>
              <a:t> 160 per kull)</a:t>
            </a:r>
            <a:endParaRPr lang="nb-NO" sz="3200" dirty="0">
              <a:solidFill>
                <a:srgbClr val="C00000"/>
              </a:solidFill>
            </a:endParaRPr>
          </a:p>
          <a:p>
            <a:pPr algn="l"/>
            <a:r>
              <a:rPr lang="nb-NO" sz="5600" dirty="0"/>
              <a:t>8,9 i Nordland</a:t>
            </a:r>
          </a:p>
          <a:p>
            <a:pPr algn="l"/>
            <a:r>
              <a:rPr lang="nb-NO" sz="5600" dirty="0"/>
              <a:t>9,5 </a:t>
            </a:r>
            <a:r>
              <a:rPr lang="nb-NO" sz="5600" dirty="0" smtClean="0"/>
              <a:t>i Finnmark </a:t>
            </a:r>
            <a:endParaRPr lang="nb-NO" sz="5600" dirty="0"/>
          </a:p>
          <a:p>
            <a:pPr algn="l"/>
            <a:r>
              <a:rPr lang="nb-NO" sz="5600" dirty="0"/>
              <a:t>7,7 </a:t>
            </a:r>
            <a:r>
              <a:rPr lang="nb-NO" sz="5600" dirty="0" smtClean="0"/>
              <a:t>Nasjonalt                         </a:t>
            </a:r>
            <a:r>
              <a:rPr lang="nb-NO" sz="2900" dirty="0" smtClean="0">
                <a:solidFill>
                  <a:srgbClr val="FFC000"/>
                </a:solidFill>
              </a:rPr>
              <a:t>(Kilde </a:t>
            </a:r>
            <a:r>
              <a:rPr lang="nb-NO" sz="2900" dirty="0" err="1" smtClean="0">
                <a:solidFill>
                  <a:srgbClr val="FFC000"/>
                </a:solidFill>
              </a:rPr>
              <a:t>Udir</a:t>
            </a:r>
            <a:r>
              <a:rPr lang="nb-NO" sz="2900" dirty="0" smtClean="0">
                <a:solidFill>
                  <a:srgbClr val="FFC000"/>
                </a:solidFill>
              </a:rPr>
              <a:t> 2015) </a:t>
            </a:r>
            <a:endParaRPr lang="nb-NO" sz="2900" dirty="0">
              <a:solidFill>
                <a:srgbClr val="FFC000"/>
              </a:solidFill>
            </a:endParaRPr>
          </a:p>
          <a:p>
            <a:pPr algn="l"/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71880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Fullføringsrett for alle i Troms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Fra i år: </a:t>
            </a:r>
          </a:p>
          <a:p>
            <a:pPr marL="0" indent="0">
              <a:buNone/>
            </a:pPr>
            <a:r>
              <a:rPr lang="nb-NO" dirty="0" smtClean="0"/>
              <a:t>Nå får alle plass i </a:t>
            </a:r>
            <a:r>
              <a:rPr lang="nb-NO" dirty="0" err="1" smtClean="0"/>
              <a:t>vg</a:t>
            </a:r>
            <a:r>
              <a:rPr lang="nb-NO" dirty="0" smtClean="0"/>
              <a:t> skole hvis de har fullført og bestått vg1</a:t>
            </a:r>
          </a:p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elv om de har forbrukt Ungdomsretten (på normalt 5 år)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I tillegg:</a:t>
            </a:r>
          </a:p>
          <a:p>
            <a:pPr marL="0" indent="0">
              <a:buNone/>
            </a:pPr>
            <a:r>
              <a:rPr lang="nb-NO" dirty="0" smtClean="0"/>
              <a:t>Voksenretten i Norge flyttes fra 25 til 21 år.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3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4140" y="2013284"/>
            <a:ext cx="9962147" cy="182554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Gjennomføring </a:t>
            </a:r>
            <a:br>
              <a:rPr lang="nb-NO" dirty="0" smtClean="0"/>
            </a:br>
            <a:r>
              <a:rPr lang="nb-NO" dirty="0" smtClean="0"/>
              <a:t>Kvalitetsutvikling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4263">
            <a:off x="5610937" y="1583822"/>
            <a:ext cx="5248443" cy="393633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084">
            <a:off x="2487928" y="3335953"/>
            <a:ext cx="3584007" cy="33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76746" y="2563307"/>
            <a:ext cx="2763982" cy="10287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3841173" y="2563307"/>
            <a:ext cx="2763982" cy="10287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981408" y="2545805"/>
            <a:ext cx="5004953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036619" y="1704109"/>
            <a:ext cx="64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Vg</a:t>
            </a:r>
            <a:r>
              <a:rPr lang="nb-NO" dirty="0" smtClean="0"/>
              <a:t> 1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976746" y="4464627"/>
            <a:ext cx="2763982" cy="10287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173" y="4464627"/>
            <a:ext cx="8145188" cy="53340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0" name="TekstSylinder 9"/>
          <p:cNvSpPr txBox="1"/>
          <p:nvPr/>
        </p:nvSpPr>
        <p:spPr>
          <a:xfrm>
            <a:off x="4572000" y="1776845"/>
            <a:ext cx="12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Vg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666018" y="188877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Vg</a:t>
            </a:r>
            <a:r>
              <a:rPr lang="nb-NO" dirty="0" smtClean="0"/>
              <a:t> 3</a:t>
            </a:r>
            <a:endParaRPr lang="nb-NO" dirty="0"/>
          </a:p>
        </p:txBody>
      </p:sp>
      <p:sp>
        <p:nvSpPr>
          <p:cNvPr id="14" name="Rektangel 13"/>
          <p:cNvSpPr/>
          <p:nvPr/>
        </p:nvSpPr>
        <p:spPr>
          <a:xfrm>
            <a:off x="3841173" y="5056909"/>
            <a:ext cx="8145188" cy="4364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det vertikale skillet til horisontal veksling</a:t>
            </a:r>
            <a:endParaRPr lang="nb-NO" dirty="0"/>
          </a:p>
        </p:txBody>
      </p:sp>
      <p:sp>
        <p:nvSpPr>
          <p:cNvPr id="2" name="Frihåndsform 1"/>
          <p:cNvSpPr/>
          <p:nvPr/>
        </p:nvSpPr>
        <p:spPr>
          <a:xfrm>
            <a:off x="6705600" y="2258107"/>
            <a:ext cx="169129" cy="1588169"/>
          </a:xfrm>
          <a:custGeom>
            <a:avLst/>
            <a:gdLst>
              <a:gd name="connsiteX0" fmla="*/ 40792 w 169129"/>
              <a:gd name="connsiteY0" fmla="*/ 0 h 1588169"/>
              <a:gd name="connsiteX1" fmla="*/ 56835 w 169129"/>
              <a:gd name="connsiteY1" fmla="*/ 96253 h 1588169"/>
              <a:gd name="connsiteX2" fmla="*/ 48813 w 169129"/>
              <a:gd name="connsiteY2" fmla="*/ 144379 h 1588169"/>
              <a:gd name="connsiteX3" fmla="*/ 72877 w 169129"/>
              <a:gd name="connsiteY3" fmla="*/ 192506 h 1588169"/>
              <a:gd name="connsiteX4" fmla="*/ 48813 w 169129"/>
              <a:gd name="connsiteY4" fmla="*/ 216569 h 1588169"/>
              <a:gd name="connsiteX5" fmla="*/ 8708 w 169129"/>
              <a:gd name="connsiteY5" fmla="*/ 256674 h 1588169"/>
              <a:gd name="connsiteX6" fmla="*/ 687 w 169129"/>
              <a:gd name="connsiteY6" fmla="*/ 280737 h 1588169"/>
              <a:gd name="connsiteX7" fmla="*/ 48813 w 169129"/>
              <a:gd name="connsiteY7" fmla="*/ 304800 h 1588169"/>
              <a:gd name="connsiteX8" fmla="*/ 64856 w 169129"/>
              <a:gd name="connsiteY8" fmla="*/ 328864 h 1588169"/>
              <a:gd name="connsiteX9" fmla="*/ 96940 w 169129"/>
              <a:gd name="connsiteY9" fmla="*/ 401053 h 1588169"/>
              <a:gd name="connsiteX10" fmla="*/ 80898 w 169129"/>
              <a:gd name="connsiteY10" fmla="*/ 497306 h 1588169"/>
              <a:gd name="connsiteX11" fmla="*/ 72877 w 169129"/>
              <a:gd name="connsiteY11" fmla="*/ 529390 h 1588169"/>
              <a:gd name="connsiteX12" fmla="*/ 96940 w 169129"/>
              <a:gd name="connsiteY12" fmla="*/ 585537 h 1588169"/>
              <a:gd name="connsiteX13" fmla="*/ 145066 w 169129"/>
              <a:gd name="connsiteY13" fmla="*/ 649706 h 1588169"/>
              <a:gd name="connsiteX14" fmla="*/ 169129 w 169129"/>
              <a:gd name="connsiteY14" fmla="*/ 657727 h 1588169"/>
              <a:gd name="connsiteX15" fmla="*/ 145066 w 169129"/>
              <a:gd name="connsiteY15" fmla="*/ 729916 h 1588169"/>
              <a:gd name="connsiteX16" fmla="*/ 129024 w 169129"/>
              <a:gd name="connsiteY16" fmla="*/ 778043 h 1588169"/>
              <a:gd name="connsiteX17" fmla="*/ 121003 w 169129"/>
              <a:gd name="connsiteY17" fmla="*/ 842211 h 1588169"/>
              <a:gd name="connsiteX18" fmla="*/ 137045 w 169129"/>
              <a:gd name="connsiteY18" fmla="*/ 954506 h 1588169"/>
              <a:gd name="connsiteX19" fmla="*/ 104961 w 169129"/>
              <a:gd name="connsiteY19" fmla="*/ 1002632 h 1588169"/>
              <a:gd name="connsiteX20" fmla="*/ 96940 w 169129"/>
              <a:gd name="connsiteY20" fmla="*/ 1026695 h 1588169"/>
              <a:gd name="connsiteX21" fmla="*/ 72877 w 169129"/>
              <a:gd name="connsiteY21" fmla="*/ 1050758 h 1588169"/>
              <a:gd name="connsiteX22" fmla="*/ 72877 w 169129"/>
              <a:gd name="connsiteY22" fmla="*/ 1122948 h 1588169"/>
              <a:gd name="connsiteX23" fmla="*/ 104961 w 169129"/>
              <a:gd name="connsiteY23" fmla="*/ 1171074 h 1588169"/>
              <a:gd name="connsiteX24" fmla="*/ 121003 w 169129"/>
              <a:gd name="connsiteY24" fmla="*/ 1195137 h 1588169"/>
              <a:gd name="connsiteX25" fmla="*/ 129024 w 169129"/>
              <a:gd name="connsiteY25" fmla="*/ 1219200 h 1588169"/>
              <a:gd name="connsiteX26" fmla="*/ 137045 w 169129"/>
              <a:gd name="connsiteY26" fmla="*/ 1307432 h 1588169"/>
              <a:gd name="connsiteX27" fmla="*/ 145066 w 169129"/>
              <a:gd name="connsiteY27" fmla="*/ 1331495 h 1588169"/>
              <a:gd name="connsiteX28" fmla="*/ 121003 w 169129"/>
              <a:gd name="connsiteY28" fmla="*/ 1347537 h 1588169"/>
              <a:gd name="connsiteX29" fmla="*/ 104961 w 169129"/>
              <a:gd name="connsiteY29" fmla="*/ 1371600 h 1588169"/>
              <a:gd name="connsiteX30" fmla="*/ 56835 w 169129"/>
              <a:gd name="connsiteY30" fmla="*/ 1451811 h 1588169"/>
              <a:gd name="connsiteX31" fmla="*/ 32771 w 169129"/>
              <a:gd name="connsiteY31" fmla="*/ 1459832 h 1588169"/>
              <a:gd name="connsiteX32" fmla="*/ 8708 w 169129"/>
              <a:gd name="connsiteY32" fmla="*/ 1475874 h 1588169"/>
              <a:gd name="connsiteX33" fmla="*/ 40792 w 169129"/>
              <a:gd name="connsiteY33" fmla="*/ 1524000 h 1588169"/>
              <a:gd name="connsiteX34" fmla="*/ 48813 w 169129"/>
              <a:gd name="connsiteY34" fmla="*/ 1548064 h 1588169"/>
              <a:gd name="connsiteX35" fmla="*/ 64856 w 169129"/>
              <a:gd name="connsiteY35" fmla="*/ 1572127 h 1588169"/>
              <a:gd name="connsiteX36" fmla="*/ 72877 w 169129"/>
              <a:gd name="connsiteY36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9129" h="1588169">
                <a:moveTo>
                  <a:pt x="40792" y="0"/>
                </a:moveTo>
                <a:cubicBezTo>
                  <a:pt x="45345" y="22767"/>
                  <a:pt x="56835" y="76362"/>
                  <a:pt x="56835" y="96253"/>
                </a:cubicBezTo>
                <a:cubicBezTo>
                  <a:pt x="56835" y="112516"/>
                  <a:pt x="51487" y="128337"/>
                  <a:pt x="48813" y="144379"/>
                </a:cubicBezTo>
                <a:cubicBezTo>
                  <a:pt x="52717" y="150234"/>
                  <a:pt x="76567" y="181436"/>
                  <a:pt x="72877" y="192506"/>
                </a:cubicBezTo>
                <a:cubicBezTo>
                  <a:pt x="69290" y="203267"/>
                  <a:pt x="56075" y="207855"/>
                  <a:pt x="48813" y="216569"/>
                </a:cubicBezTo>
                <a:cubicBezTo>
                  <a:pt x="15390" y="256675"/>
                  <a:pt x="52825" y="227262"/>
                  <a:pt x="8708" y="256674"/>
                </a:cubicBezTo>
                <a:cubicBezTo>
                  <a:pt x="6034" y="264695"/>
                  <a:pt x="-2453" y="272887"/>
                  <a:pt x="687" y="280737"/>
                </a:cubicBezTo>
                <a:cubicBezTo>
                  <a:pt x="5471" y="292698"/>
                  <a:pt x="38683" y="301423"/>
                  <a:pt x="48813" y="304800"/>
                </a:cubicBezTo>
                <a:cubicBezTo>
                  <a:pt x="54161" y="312821"/>
                  <a:pt x="60941" y="320054"/>
                  <a:pt x="64856" y="328864"/>
                </a:cubicBezTo>
                <a:cubicBezTo>
                  <a:pt x="103039" y="414774"/>
                  <a:pt x="60634" y="346594"/>
                  <a:pt x="96940" y="401053"/>
                </a:cubicBezTo>
                <a:cubicBezTo>
                  <a:pt x="78890" y="473254"/>
                  <a:pt x="99675" y="384645"/>
                  <a:pt x="80898" y="497306"/>
                </a:cubicBezTo>
                <a:cubicBezTo>
                  <a:pt x="79086" y="508180"/>
                  <a:pt x="75551" y="518695"/>
                  <a:pt x="72877" y="529390"/>
                </a:cubicBezTo>
                <a:cubicBezTo>
                  <a:pt x="91688" y="585822"/>
                  <a:pt x="67205" y="516156"/>
                  <a:pt x="96940" y="585537"/>
                </a:cubicBezTo>
                <a:cubicBezTo>
                  <a:pt x="108736" y="613062"/>
                  <a:pt x="103909" y="635987"/>
                  <a:pt x="145066" y="649706"/>
                </a:cubicBezTo>
                <a:lnTo>
                  <a:pt x="169129" y="657727"/>
                </a:lnTo>
                <a:cubicBezTo>
                  <a:pt x="151066" y="766104"/>
                  <a:pt x="175142" y="662244"/>
                  <a:pt x="145066" y="729916"/>
                </a:cubicBezTo>
                <a:cubicBezTo>
                  <a:pt x="138198" y="745369"/>
                  <a:pt x="129024" y="778043"/>
                  <a:pt x="129024" y="778043"/>
                </a:cubicBezTo>
                <a:cubicBezTo>
                  <a:pt x="126350" y="799432"/>
                  <a:pt x="121003" y="820655"/>
                  <a:pt x="121003" y="842211"/>
                </a:cubicBezTo>
                <a:cubicBezTo>
                  <a:pt x="121003" y="912504"/>
                  <a:pt x="122201" y="909973"/>
                  <a:pt x="137045" y="954506"/>
                </a:cubicBezTo>
                <a:cubicBezTo>
                  <a:pt x="118624" y="1028190"/>
                  <a:pt x="145246" y="952275"/>
                  <a:pt x="104961" y="1002632"/>
                </a:cubicBezTo>
                <a:cubicBezTo>
                  <a:pt x="99679" y="1009234"/>
                  <a:pt x="101630" y="1019660"/>
                  <a:pt x="96940" y="1026695"/>
                </a:cubicBezTo>
                <a:cubicBezTo>
                  <a:pt x="90648" y="1036133"/>
                  <a:pt x="80898" y="1042737"/>
                  <a:pt x="72877" y="1050758"/>
                </a:cubicBezTo>
                <a:cubicBezTo>
                  <a:pt x="65268" y="1081194"/>
                  <a:pt x="58095" y="1090428"/>
                  <a:pt x="72877" y="1122948"/>
                </a:cubicBezTo>
                <a:cubicBezTo>
                  <a:pt x="80855" y="1140500"/>
                  <a:pt x="94266" y="1155032"/>
                  <a:pt x="104961" y="1171074"/>
                </a:cubicBezTo>
                <a:cubicBezTo>
                  <a:pt x="110308" y="1179095"/>
                  <a:pt x="117955" y="1185992"/>
                  <a:pt x="121003" y="1195137"/>
                </a:cubicBezTo>
                <a:lnTo>
                  <a:pt x="129024" y="1219200"/>
                </a:lnTo>
                <a:cubicBezTo>
                  <a:pt x="131698" y="1248611"/>
                  <a:pt x="132869" y="1278197"/>
                  <a:pt x="137045" y="1307432"/>
                </a:cubicBezTo>
                <a:cubicBezTo>
                  <a:pt x="138241" y="1315802"/>
                  <a:pt x="148206" y="1323645"/>
                  <a:pt x="145066" y="1331495"/>
                </a:cubicBezTo>
                <a:cubicBezTo>
                  <a:pt x="141486" y="1340446"/>
                  <a:pt x="129024" y="1342190"/>
                  <a:pt x="121003" y="1347537"/>
                </a:cubicBezTo>
                <a:cubicBezTo>
                  <a:pt x="115656" y="1355558"/>
                  <a:pt x="108876" y="1362791"/>
                  <a:pt x="104961" y="1371600"/>
                </a:cubicBezTo>
                <a:cubicBezTo>
                  <a:pt x="83127" y="1420727"/>
                  <a:pt x="101779" y="1419709"/>
                  <a:pt x="56835" y="1451811"/>
                </a:cubicBezTo>
                <a:cubicBezTo>
                  <a:pt x="49955" y="1456725"/>
                  <a:pt x="40792" y="1457158"/>
                  <a:pt x="32771" y="1459832"/>
                </a:cubicBezTo>
                <a:cubicBezTo>
                  <a:pt x="24750" y="1465179"/>
                  <a:pt x="12288" y="1466923"/>
                  <a:pt x="8708" y="1475874"/>
                </a:cubicBezTo>
                <a:cubicBezTo>
                  <a:pt x="2075" y="1492457"/>
                  <a:pt x="35224" y="1518432"/>
                  <a:pt x="40792" y="1524000"/>
                </a:cubicBezTo>
                <a:cubicBezTo>
                  <a:pt x="43466" y="1532021"/>
                  <a:pt x="45032" y="1540501"/>
                  <a:pt x="48813" y="1548064"/>
                </a:cubicBezTo>
                <a:cubicBezTo>
                  <a:pt x="53124" y="1556686"/>
                  <a:pt x="59896" y="1563861"/>
                  <a:pt x="64856" y="1572127"/>
                </a:cubicBezTo>
                <a:cubicBezTo>
                  <a:pt x="67932" y="1577253"/>
                  <a:pt x="70203" y="1582822"/>
                  <a:pt x="72877" y="15881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2016" id="{C80F5730-CC9B-4C5E-AF94-E378EE4CC283}" vid="{F628FA0C-1B54-4467-A680-EC17D5A80C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 mal 2016</Template>
  <TotalTime>354</TotalTime>
  <Words>259</Words>
  <Application>Microsoft Office PowerPoint</Application>
  <PresentationFormat>Widescreen</PresentationFormat>
  <Paragraphs>74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Tromskonferansen 2016</vt:lpstr>
      <vt:lpstr>         Videregående skoler i desentral struktur</vt:lpstr>
      <vt:lpstr>2010-2015: Framgang igjen!</vt:lpstr>
      <vt:lpstr>Gjennomføring i yrkesfag Troms 2011</vt:lpstr>
      <vt:lpstr>16-25 åringer utenfor vgo/ ikke bestått vgo</vt:lpstr>
      <vt:lpstr>Andel av 16-25-åringer verken i arbeid eller i vgo </vt:lpstr>
      <vt:lpstr>Fullføringsrett for alle i Troms</vt:lpstr>
      <vt:lpstr>Gjennomføring  Kvalitetsutvikling </vt:lpstr>
      <vt:lpstr>Fra det vertikale skillet til horisontal veksling</vt:lpstr>
      <vt:lpstr>PowerPoint-presentasjon</vt:lpstr>
      <vt:lpstr>Det største frafallet: Nedgang i ungdomskullene</vt:lpstr>
      <vt:lpstr>PowerPoint-presentasjon</vt:lpstr>
      <vt:lpstr>Fagskolen i Troms</vt:lpstr>
      <vt:lpstr>Takk for oppmerksomheten!</vt:lpstr>
    </vt:vector>
  </TitlesOfParts>
  <Company>Troms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Roar Sollied</dc:creator>
  <cp:lastModifiedBy>Roar Sollied</cp:lastModifiedBy>
  <cp:revision>24</cp:revision>
  <dcterms:created xsi:type="dcterms:W3CDTF">2016-10-26T09:20:07Z</dcterms:created>
  <dcterms:modified xsi:type="dcterms:W3CDTF">2016-10-31T07:30:15Z</dcterms:modified>
</cp:coreProperties>
</file>