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275" r:id="rId3"/>
    <p:sldId id="323" r:id="rId4"/>
    <p:sldId id="306" r:id="rId5"/>
    <p:sldId id="307" r:id="rId6"/>
    <p:sldId id="311" r:id="rId7"/>
    <p:sldId id="326" r:id="rId8"/>
    <p:sldId id="327" r:id="rId9"/>
    <p:sldId id="329" r:id="rId10"/>
    <p:sldId id="330" r:id="rId11"/>
    <p:sldId id="331" r:id="rId12"/>
    <p:sldId id="333" r:id="rId13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FF"/>
    <a:srgbClr val="FFCC00"/>
    <a:srgbClr val="F8F8F8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68" autoAdjust="0"/>
  </p:normalViewPr>
  <p:slideViewPr>
    <p:cSldViewPr>
      <p:cViewPr varScale="1">
        <p:scale>
          <a:sx n="60" d="100"/>
          <a:sy n="60" d="100"/>
        </p:scale>
        <p:origin x="1368" y="3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82D97-D24C-43E9-99D9-A457965AF054}" type="datetimeFigureOut">
              <a:rPr lang="nb-NO" smtClean="0"/>
              <a:pPr/>
              <a:t>31.10.2016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E7774-8C93-4142-8443-041BABF25ED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016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BEBC36-18B5-4F30-B86C-650C97032ACB}" type="datetimeFigureOut">
              <a:rPr lang="nb-NO"/>
              <a:pPr>
                <a:defRPr/>
              </a:pPr>
              <a:t>31.10.2016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923A821-C42B-4121-8B9E-B9FA8AB6B20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9809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* CO2 </a:t>
            </a:r>
            <a:r>
              <a:rPr lang="nb-NO" dirty="0">
                <a:sym typeface="Wingdings" panose="05000000000000000000" pitchFamily="2" charset="2"/>
              </a:rPr>
              <a:t> Fotosyntese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3A821-C42B-4121-8B9E-B9FA8AB6B20E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939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* CO2 </a:t>
            </a:r>
            <a:r>
              <a:rPr lang="nb-NO" dirty="0">
                <a:sym typeface="Wingdings" panose="05000000000000000000" pitchFamily="2" charset="2"/>
              </a:rPr>
              <a:t> Fotosyntese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3A821-C42B-4121-8B9E-B9FA8AB6B20E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929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* CO2 </a:t>
            </a:r>
            <a:r>
              <a:rPr lang="nb-NO" dirty="0">
                <a:sym typeface="Wingdings" panose="05000000000000000000" pitchFamily="2" charset="2"/>
              </a:rPr>
              <a:t> Fotosyntese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3A821-C42B-4121-8B9E-B9FA8AB6B20E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859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* CO2 </a:t>
            </a:r>
            <a:r>
              <a:rPr lang="nb-NO" dirty="0">
                <a:sym typeface="Wingdings" panose="05000000000000000000" pitchFamily="2" charset="2"/>
              </a:rPr>
              <a:t> Fotosyntese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3A821-C42B-4121-8B9E-B9FA8AB6B20E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7721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* CO2 </a:t>
            </a:r>
            <a:r>
              <a:rPr lang="nb-NO" dirty="0">
                <a:sym typeface="Wingdings" panose="05000000000000000000" pitchFamily="2" charset="2"/>
              </a:rPr>
              <a:t> Fotosyntese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3A821-C42B-4121-8B9E-B9FA8AB6B20E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383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* CO2 </a:t>
            </a:r>
            <a:r>
              <a:rPr lang="nb-NO" dirty="0">
                <a:sym typeface="Wingdings" panose="05000000000000000000" pitchFamily="2" charset="2"/>
              </a:rPr>
              <a:t> Fotosyntese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3A821-C42B-4121-8B9E-B9FA8AB6B20E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49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* CO2 </a:t>
            </a:r>
            <a:r>
              <a:rPr lang="nb-NO" dirty="0">
                <a:sym typeface="Wingdings" panose="05000000000000000000" pitchFamily="2" charset="2"/>
              </a:rPr>
              <a:t> Fotosyntese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3A821-C42B-4121-8B9E-B9FA8AB6B20E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82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3A821-C42B-4121-8B9E-B9FA8AB6B20E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118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E643-F5E9-46AB-9309-FABBD4DE3CCE}" type="datetimeFigureOut">
              <a:rPr lang="nb-NO" smtClean="0"/>
              <a:pPr/>
              <a:t>31.10.2016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83BE-4892-46BB-AA16-4EE3814E73D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Picture 1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E643-F5E9-46AB-9309-FABBD4DE3CCE}" type="datetimeFigureOut">
              <a:rPr lang="nb-NO" smtClean="0"/>
              <a:pPr/>
              <a:t>31.10.2016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83BE-4892-46BB-AA16-4EE3814E73D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1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E643-F5E9-46AB-9309-FABBD4DE3CCE}" type="datetimeFigureOut">
              <a:rPr lang="nb-NO" smtClean="0"/>
              <a:pPr/>
              <a:t>31.10.2016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83BE-4892-46BB-AA16-4EE3814E73D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E643-F5E9-46AB-9309-FABBD4DE3CCE}" type="datetimeFigureOut">
              <a:rPr lang="nb-NO" smtClean="0"/>
              <a:pPr/>
              <a:t>31.10.2016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83BE-4892-46BB-AA16-4EE3814E73D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E643-F5E9-46AB-9309-FABBD4DE3CCE}" type="datetimeFigureOut">
              <a:rPr lang="nb-NO" smtClean="0"/>
              <a:pPr/>
              <a:t>31.10.2016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83BE-4892-46BB-AA16-4EE3814E73D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E643-F5E9-46AB-9309-FABBD4DE3CCE}" type="datetimeFigureOut">
              <a:rPr lang="nb-NO" smtClean="0"/>
              <a:pPr/>
              <a:t>31.10.2016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83BE-4892-46BB-AA16-4EE3814E73D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E643-F5E9-46AB-9309-FABBD4DE3CCE}" type="datetimeFigureOut">
              <a:rPr lang="nb-NO" smtClean="0"/>
              <a:pPr/>
              <a:t>31.10.2016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83BE-4892-46BB-AA16-4EE3814E73D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E643-F5E9-46AB-9309-FABBD4DE3CCE}" type="datetimeFigureOut">
              <a:rPr lang="nb-NO" smtClean="0"/>
              <a:pPr/>
              <a:t>31.10.2016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83BE-4892-46BB-AA16-4EE3814E73D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Picture 1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68363" y="3187700"/>
            <a:ext cx="555625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7013" y="3187700"/>
            <a:ext cx="5557837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Picture 1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Picture 1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318625" y="1808163"/>
            <a:ext cx="2816225" cy="7945437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68363" y="1808163"/>
            <a:ext cx="8297862" cy="794543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E643-F5E9-46AB-9309-FABBD4DE3CCE}" type="datetimeFigureOut">
              <a:rPr lang="nb-NO" smtClean="0"/>
              <a:pPr/>
              <a:t>31.10.2016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83BE-4892-46BB-AA16-4EE3814E73D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E643-F5E9-46AB-9309-FABBD4DE3CCE}" type="datetimeFigureOut">
              <a:rPr lang="nb-NO" smtClean="0"/>
              <a:pPr/>
              <a:t>31.10.2016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83BE-4892-46BB-AA16-4EE3814E73D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1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E643-F5E9-46AB-9309-FABBD4DE3CCE}" type="datetimeFigureOut">
              <a:rPr lang="nb-NO" smtClean="0"/>
              <a:pPr/>
              <a:t>31.10.2016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83BE-4892-46BB-AA16-4EE3814E73D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1808163"/>
            <a:ext cx="11266487" cy="871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8363" y="3187700"/>
            <a:ext cx="11266487" cy="656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265113" indent="-265113" algn="l" rtl="0" eaLnBrk="0" fontAlgn="base" hangingPunct="0">
        <a:spcBef>
          <a:spcPts val="700"/>
        </a:spcBef>
        <a:spcAft>
          <a:spcPct val="0"/>
        </a:spcAft>
        <a:buClr>
          <a:srgbClr val="E00007"/>
        </a:buClr>
        <a:buSzPct val="89000"/>
        <a:buFont typeface="Wingdings" charset="2"/>
        <a:buChar char="n"/>
        <a:defRPr sz="2800">
          <a:solidFill>
            <a:srgbClr val="5A5A5A"/>
          </a:solidFill>
          <a:latin typeface="+mn-lt"/>
          <a:ea typeface="+mn-ea"/>
          <a:cs typeface="+mn-cs"/>
          <a:sym typeface="Arial" charset="0"/>
        </a:defRPr>
      </a:lvl1pPr>
      <a:lvl2pPr marL="623888" indent="-179388" algn="l" rtl="0" eaLnBrk="0" fontAlgn="base" hangingPunct="0">
        <a:spcBef>
          <a:spcPts val="700"/>
        </a:spcBef>
        <a:spcAft>
          <a:spcPct val="0"/>
        </a:spcAft>
        <a:buClr>
          <a:srgbClr val="E00007"/>
        </a:buClr>
        <a:buSzPct val="100000"/>
        <a:buFont typeface="Wingdings" charset="2"/>
        <a:buChar char="§"/>
        <a:defRPr sz="2800">
          <a:solidFill>
            <a:srgbClr val="5A5A5A"/>
          </a:solidFill>
          <a:latin typeface="+mn-lt"/>
          <a:ea typeface="+mn-ea"/>
          <a:cs typeface="+mn-cs"/>
          <a:sym typeface="Arial" charset="0"/>
        </a:defRPr>
      </a:lvl2pPr>
      <a:lvl3pPr marL="982663" indent="-179388" algn="l" rtl="0" eaLnBrk="0" fontAlgn="base" hangingPunct="0">
        <a:spcBef>
          <a:spcPts val="700"/>
        </a:spcBef>
        <a:spcAft>
          <a:spcPct val="0"/>
        </a:spcAft>
        <a:buClr>
          <a:srgbClr val="E00007"/>
        </a:buClr>
        <a:buSzPct val="100000"/>
        <a:buFont typeface="Wingdings" charset="2"/>
        <a:buChar char="§"/>
        <a:defRPr sz="2800">
          <a:solidFill>
            <a:srgbClr val="5A5A5A"/>
          </a:solidFill>
          <a:latin typeface="+mn-lt"/>
          <a:ea typeface="+mn-ea"/>
          <a:cs typeface="+mn-cs"/>
          <a:sym typeface="Arial" charset="0"/>
        </a:defRPr>
      </a:lvl3pPr>
      <a:lvl4pPr marL="1335088" indent="-173038" algn="l" rtl="0" eaLnBrk="0" fontAlgn="base" hangingPunct="0">
        <a:spcBef>
          <a:spcPts val="700"/>
        </a:spcBef>
        <a:spcAft>
          <a:spcPct val="0"/>
        </a:spcAft>
        <a:buClr>
          <a:srgbClr val="E00007"/>
        </a:buClr>
        <a:buSzPct val="100000"/>
        <a:buFont typeface="Wingdings" charset="2"/>
        <a:buChar char="§"/>
        <a:defRPr sz="2800">
          <a:solidFill>
            <a:srgbClr val="5A5A5A"/>
          </a:solidFill>
          <a:latin typeface="+mn-lt"/>
          <a:ea typeface="+mn-ea"/>
          <a:cs typeface="+mn-cs"/>
          <a:sym typeface="Arial" charset="0"/>
        </a:defRPr>
      </a:lvl4pPr>
      <a:lvl5pPr marL="1692275" indent="-177800" algn="l" rtl="0" eaLnBrk="0" fontAlgn="base" hangingPunct="0">
        <a:spcBef>
          <a:spcPts val="700"/>
        </a:spcBef>
        <a:spcAft>
          <a:spcPct val="0"/>
        </a:spcAft>
        <a:buClr>
          <a:srgbClr val="E00007"/>
        </a:buClr>
        <a:buSzPct val="100000"/>
        <a:buFont typeface="Wingdings" charset="2"/>
        <a:buChar char="§"/>
        <a:defRPr sz="2800">
          <a:solidFill>
            <a:srgbClr val="5A5A5A"/>
          </a:solidFill>
          <a:latin typeface="+mn-lt"/>
          <a:ea typeface="+mn-ea"/>
          <a:cs typeface="+mn-cs"/>
          <a:sym typeface="Arial" charset="0"/>
        </a:defRPr>
      </a:lvl5pPr>
      <a:lvl6pPr marL="2149475" indent="-177800" algn="l" rtl="0" fontAlgn="base">
        <a:spcBef>
          <a:spcPts val="700"/>
        </a:spcBef>
        <a:spcAft>
          <a:spcPct val="0"/>
        </a:spcAft>
        <a:buClr>
          <a:srgbClr val="E00007"/>
        </a:buClr>
        <a:buSzPct val="100000"/>
        <a:buFont typeface="Wingdings" charset="2"/>
        <a:buChar char="§"/>
        <a:defRPr sz="2800">
          <a:solidFill>
            <a:srgbClr val="5A5A5A"/>
          </a:solidFill>
          <a:latin typeface="+mn-lt"/>
          <a:ea typeface="+mn-ea"/>
          <a:cs typeface="+mn-cs"/>
          <a:sym typeface="Arial" charset="0"/>
        </a:defRPr>
      </a:lvl6pPr>
      <a:lvl7pPr marL="2606675" indent="-177800" algn="l" rtl="0" fontAlgn="base">
        <a:spcBef>
          <a:spcPts val="700"/>
        </a:spcBef>
        <a:spcAft>
          <a:spcPct val="0"/>
        </a:spcAft>
        <a:buClr>
          <a:srgbClr val="E00007"/>
        </a:buClr>
        <a:buSzPct val="100000"/>
        <a:buFont typeface="Wingdings" charset="2"/>
        <a:buChar char="§"/>
        <a:defRPr sz="2800">
          <a:solidFill>
            <a:srgbClr val="5A5A5A"/>
          </a:solidFill>
          <a:latin typeface="+mn-lt"/>
          <a:ea typeface="+mn-ea"/>
          <a:cs typeface="+mn-cs"/>
          <a:sym typeface="Arial" charset="0"/>
        </a:defRPr>
      </a:lvl7pPr>
      <a:lvl8pPr marL="3063875" indent="-177800" algn="l" rtl="0" fontAlgn="base">
        <a:spcBef>
          <a:spcPts val="700"/>
        </a:spcBef>
        <a:spcAft>
          <a:spcPct val="0"/>
        </a:spcAft>
        <a:buClr>
          <a:srgbClr val="E00007"/>
        </a:buClr>
        <a:buSzPct val="100000"/>
        <a:buFont typeface="Wingdings" charset="2"/>
        <a:buChar char="§"/>
        <a:defRPr sz="2800">
          <a:solidFill>
            <a:srgbClr val="5A5A5A"/>
          </a:solidFill>
          <a:latin typeface="+mn-lt"/>
          <a:ea typeface="+mn-ea"/>
          <a:cs typeface="+mn-cs"/>
          <a:sym typeface="Arial" charset="0"/>
        </a:defRPr>
      </a:lvl8pPr>
      <a:lvl9pPr marL="3521075" indent="-177800" algn="l" rtl="0" fontAlgn="base">
        <a:spcBef>
          <a:spcPts val="700"/>
        </a:spcBef>
        <a:spcAft>
          <a:spcPct val="0"/>
        </a:spcAft>
        <a:buClr>
          <a:srgbClr val="E00007"/>
        </a:buClr>
        <a:buSzPct val="100000"/>
        <a:buFont typeface="Wingdings" charset="2"/>
        <a:buChar char="§"/>
        <a:defRPr sz="2800">
          <a:solidFill>
            <a:srgbClr val="5A5A5A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E643-F5E9-46AB-9309-FABBD4DE3CCE}" type="datetimeFigureOut">
              <a:rPr lang="nb-NO" smtClean="0"/>
              <a:pPr/>
              <a:t>31.10.2016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83BE-4892-46BB-AA16-4EE3814E73DC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tel 21"/>
          <p:cNvSpPr>
            <a:spLocks noGrp="1"/>
          </p:cNvSpPr>
          <p:nvPr>
            <p:ph type="title"/>
          </p:nvPr>
        </p:nvSpPr>
        <p:spPr>
          <a:xfrm>
            <a:off x="1461840" y="8045152"/>
            <a:ext cx="11053762" cy="1936750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MINE Erfaringer som </a:t>
            </a:r>
            <a:r>
              <a:rPr lang="nb-NO" dirty="0" err="1">
                <a:solidFill>
                  <a:srgbClr val="FF0000"/>
                </a:solidFill>
              </a:rPr>
              <a:t>trainee</a:t>
            </a:r>
            <a:r>
              <a:rPr lang="nb-NO" dirty="0">
                <a:solidFill>
                  <a:srgbClr val="FF0000"/>
                </a:solidFill>
              </a:rPr>
              <a:t> ved </a:t>
            </a:r>
            <a:r>
              <a:rPr lang="nb-NO" dirty="0" err="1">
                <a:solidFill>
                  <a:srgbClr val="FF0000"/>
                </a:solidFill>
              </a:rPr>
              <a:t>finnfjord</a:t>
            </a:r>
            <a:r>
              <a:rPr lang="nb-NO" dirty="0">
                <a:solidFill>
                  <a:srgbClr val="FF0000"/>
                </a:solidFill>
              </a:rPr>
              <a:t> AS</a:t>
            </a:r>
            <a:br>
              <a:rPr lang="nb-NO" dirty="0">
                <a:solidFill>
                  <a:srgbClr val="FF0000"/>
                </a:solidFill>
              </a:rPr>
            </a:br>
            <a:endParaRPr lang="nb-N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2171945"/>
            <a:ext cx="8928992" cy="758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2395325" y="1206872"/>
            <a:ext cx="11703050" cy="1625600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Produksjon av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FeSi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65518" y="8087542"/>
            <a:ext cx="1124314" cy="92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Stål</a:t>
            </a:r>
          </a:p>
        </p:txBody>
      </p:sp>
      <p:sp>
        <p:nvSpPr>
          <p:cNvPr id="23" name="Ellipse 22"/>
          <p:cNvSpPr/>
          <p:nvPr/>
        </p:nvSpPr>
        <p:spPr>
          <a:xfrm>
            <a:off x="10279833" y="6153294"/>
            <a:ext cx="1761232" cy="984500"/>
          </a:xfrm>
          <a:prstGeom prst="ellipse">
            <a:avLst/>
          </a:prstGeom>
          <a:solidFill>
            <a:srgbClr val="FA0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Betong</a:t>
            </a:r>
          </a:p>
        </p:txBody>
      </p:sp>
      <p:sp>
        <p:nvSpPr>
          <p:cNvPr id="25" name="Ellipse 24"/>
          <p:cNvSpPr/>
          <p:nvPr/>
        </p:nvSpPr>
        <p:spPr>
          <a:xfrm>
            <a:off x="1879881" y="8087542"/>
            <a:ext cx="1576319" cy="12054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 err="1">
                <a:solidFill>
                  <a:schemeClr val="tx1"/>
                </a:solidFill>
              </a:rPr>
              <a:t>FeSi</a:t>
            </a:r>
            <a:endParaRPr lang="nb-NO" sz="2000" b="1" dirty="0">
              <a:solidFill>
                <a:schemeClr val="tx1"/>
              </a:solidFill>
            </a:endParaRPr>
          </a:p>
        </p:txBody>
      </p:sp>
      <p:cxnSp>
        <p:nvCxnSpPr>
          <p:cNvPr id="5" name="Rett pil 4"/>
          <p:cNvCxnSpPr>
            <a:endCxn id="22" idx="6"/>
          </p:cNvCxnSpPr>
          <p:nvPr/>
        </p:nvCxnSpPr>
        <p:spPr bwMode="auto">
          <a:xfrm flipH="1">
            <a:off x="1389832" y="8549207"/>
            <a:ext cx="481922" cy="23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649509" y="6244952"/>
            <a:ext cx="1969888" cy="984499"/>
          </a:xfrm>
          <a:prstGeom prst="ellipse">
            <a:avLst/>
          </a:prstGeom>
          <a:solidFill>
            <a:srgbClr val="FA0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 err="1">
                <a:solidFill>
                  <a:schemeClr val="tx1"/>
                </a:solidFill>
              </a:rPr>
              <a:t>Silica</a:t>
            </a:r>
            <a:endParaRPr lang="nb-NO" sz="2000" b="1" dirty="0">
              <a:solidFill>
                <a:schemeClr val="tx1"/>
              </a:solidFill>
            </a:endParaRPr>
          </a:p>
        </p:txBody>
      </p:sp>
      <p:sp>
        <p:nvSpPr>
          <p:cNvPr id="29" name="TekstSylinder 28"/>
          <p:cNvSpPr txBox="1"/>
          <p:nvPr/>
        </p:nvSpPr>
        <p:spPr>
          <a:xfrm>
            <a:off x="9307725" y="8087542"/>
            <a:ext cx="216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+ algeprosjekt</a:t>
            </a:r>
          </a:p>
        </p:txBody>
      </p:sp>
      <p:cxnSp>
        <p:nvCxnSpPr>
          <p:cNvPr id="6" name="Rett pil 5"/>
          <p:cNvCxnSpPr>
            <a:endCxn id="23" idx="2"/>
          </p:cNvCxnSpPr>
          <p:nvPr/>
        </p:nvCxnSpPr>
        <p:spPr>
          <a:xfrm>
            <a:off x="9619397" y="6645544"/>
            <a:ext cx="6604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ktangel 2"/>
          <p:cNvSpPr/>
          <p:nvPr/>
        </p:nvSpPr>
        <p:spPr>
          <a:xfrm>
            <a:off x="957784" y="2470384"/>
            <a:ext cx="4568523" cy="41751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/>
          <p:cNvSpPr/>
          <p:nvPr/>
        </p:nvSpPr>
        <p:spPr>
          <a:xfrm>
            <a:off x="7306814" y="1588044"/>
            <a:ext cx="1761232" cy="98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CO</a:t>
            </a:r>
            <a:r>
              <a:rPr lang="nb-NO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ktangel 12"/>
          <p:cNvSpPr/>
          <p:nvPr/>
        </p:nvSpPr>
        <p:spPr>
          <a:xfrm>
            <a:off x="3456200" y="6645544"/>
            <a:ext cx="1822064" cy="28384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4947501" y="3138732"/>
            <a:ext cx="1822064" cy="28384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/>
        </p:nvSpPr>
        <p:spPr>
          <a:xfrm>
            <a:off x="6584179" y="2858044"/>
            <a:ext cx="1502397" cy="28108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/>
        </p:nvSpPr>
        <p:spPr>
          <a:xfrm>
            <a:off x="7466175" y="1309334"/>
            <a:ext cx="1502397" cy="1581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/>
        </p:nvSpPr>
        <p:spPr>
          <a:xfrm>
            <a:off x="8996446" y="7973143"/>
            <a:ext cx="2834546" cy="7920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355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3768" y="0"/>
            <a:ext cx="11703050" cy="1625600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Fordeler med å være </a:t>
            </a:r>
            <a:r>
              <a:rPr lang="nb-NO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</a:t>
            </a:r>
            <a:endParaRPr lang="nb-NO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tel 1"/>
          <p:cNvSpPr txBox="1">
            <a:spLocks/>
          </p:cNvSpPr>
          <p:nvPr/>
        </p:nvSpPr>
        <p:spPr>
          <a:xfrm>
            <a:off x="525736" y="1647708"/>
            <a:ext cx="11703050" cy="7765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209812" y="2788568"/>
            <a:ext cx="109109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Unik mulighet til å starte karrieren (to års ansettelse). Tilbud om fast jobb.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Nettverk via Profilgruppa: Mentor og næringslivstopper.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Sosialt nettverk, reiser, samlinger.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Mange søkere (pga. </a:t>
            </a:r>
            <a:r>
              <a:rPr lang="nb-NO" dirty="0" err="1"/>
              <a:t>traineer</a:t>
            </a:r>
            <a:r>
              <a:rPr lang="nb-NO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Traineer</a:t>
            </a:r>
            <a:r>
              <a:rPr lang="nb-NO" dirty="0"/>
              <a:t> er sterke ressurser (sjef).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Man blir attraktiv på arbeidsmarkedet pga. man skaffer seg variert arbeidserfaring.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Verdt å satse på!</a:t>
            </a:r>
          </a:p>
        </p:txBody>
      </p:sp>
    </p:spTree>
    <p:extLst>
      <p:ext uri="{BB962C8B-B14F-4D97-AF65-F5344CB8AC3E}">
        <p14:creationId xmlns:p14="http://schemas.microsoft.com/office/powerpoint/2010/main" val="23352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5736" y="1276400"/>
            <a:ext cx="11703050" cy="1625600"/>
          </a:xfrm>
        </p:spPr>
        <p:txBody>
          <a:bodyPr/>
          <a:lstStyle/>
          <a:p>
            <a:r>
              <a:rPr lang="nb-NO" dirty="0"/>
              <a:t>Anna Hatland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0550" y="2500536"/>
            <a:ext cx="11703050" cy="6435725"/>
          </a:xfrm>
        </p:spPr>
        <p:txBody>
          <a:bodyPr/>
          <a:lstStyle/>
          <a:p>
            <a:r>
              <a:rPr lang="nb-NO" dirty="0"/>
              <a:t>27 år</a:t>
            </a:r>
          </a:p>
          <a:p>
            <a:r>
              <a:rPr lang="nb-NO" dirty="0"/>
              <a:t>Sivilingeniør i energi, klima og miljø (geofysiker), UiT</a:t>
            </a:r>
          </a:p>
          <a:p>
            <a:r>
              <a:rPr lang="nb-NO" dirty="0" err="1"/>
              <a:t>Trainee</a:t>
            </a:r>
            <a:r>
              <a:rPr lang="nb-NO" dirty="0"/>
              <a:t> (prosessingeniør) siden juni 2015</a:t>
            </a:r>
          </a:p>
        </p:txBody>
      </p:sp>
    </p:spTree>
    <p:extLst>
      <p:ext uri="{BB962C8B-B14F-4D97-AF65-F5344CB8AC3E}">
        <p14:creationId xmlns:p14="http://schemas.microsoft.com/office/powerpoint/2010/main" val="8900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198144" y="1780456"/>
            <a:ext cx="3260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400" dirty="0">
                <a:solidFill>
                  <a:schemeClr val="tx1"/>
                </a:solidFill>
              </a:rPr>
              <a:t>Finnfjord AS</a:t>
            </a:r>
            <a:endParaRPr lang="nb-NO" sz="4400" dirty="0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16" y="2549897"/>
            <a:ext cx="10691154" cy="7127436"/>
          </a:xfrm>
        </p:spPr>
      </p:pic>
    </p:spTree>
    <p:extLst>
      <p:ext uri="{BB962C8B-B14F-4D97-AF65-F5344CB8AC3E}">
        <p14:creationId xmlns:p14="http://schemas.microsoft.com/office/powerpoint/2010/main" val="429471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2171945"/>
            <a:ext cx="8928992" cy="758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2395325" y="1206872"/>
            <a:ext cx="11703050" cy="1625600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Produksjon av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FeSi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65518" y="8087542"/>
            <a:ext cx="1124314" cy="92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Stål</a:t>
            </a:r>
          </a:p>
        </p:txBody>
      </p:sp>
      <p:sp>
        <p:nvSpPr>
          <p:cNvPr id="23" name="Ellipse 22"/>
          <p:cNvSpPr/>
          <p:nvPr/>
        </p:nvSpPr>
        <p:spPr>
          <a:xfrm>
            <a:off x="10279833" y="6153294"/>
            <a:ext cx="1761232" cy="984500"/>
          </a:xfrm>
          <a:prstGeom prst="ellipse">
            <a:avLst/>
          </a:prstGeom>
          <a:solidFill>
            <a:srgbClr val="FA0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Betong</a:t>
            </a:r>
          </a:p>
        </p:txBody>
      </p:sp>
      <p:sp>
        <p:nvSpPr>
          <p:cNvPr id="25" name="Ellipse 24"/>
          <p:cNvSpPr/>
          <p:nvPr/>
        </p:nvSpPr>
        <p:spPr>
          <a:xfrm>
            <a:off x="1879881" y="8087542"/>
            <a:ext cx="1576319" cy="12054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 err="1">
                <a:solidFill>
                  <a:schemeClr val="tx1"/>
                </a:solidFill>
              </a:rPr>
              <a:t>FeSi</a:t>
            </a:r>
            <a:endParaRPr lang="nb-NO" sz="2000" b="1" dirty="0">
              <a:solidFill>
                <a:schemeClr val="tx1"/>
              </a:solidFill>
            </a:endParaRPr>
          </a:p>
        </p:txBody>
      </p:sp>
      <p:cxnSp>
        <p:nvCxnSpPr>
          <p:cNvPr id="5" name="Rett pil 4"/>
          <p:cNvCxnSpPr>
            <a:endCxn id="22" idx="6"/>
          </p:cNvCxnSpPr>
          <p:nvPr/>
        </p:nvCxnSpPr>
        <p:spPr bwMode="auto">
          <a:xfrm flipH="1">
            <a:off x="1389832" y="8549207"/>
            <a:ext cx="481922" cy="23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649509" y="6244952"/>
            <a:ext cx="1969888" cy="984499"/>
          </a:xfrm>
          <a:prstGeom prst="ellipse">
            <a:avLst/>
          </a:prstGeom>
          <a:solidFill>
            <a:srgbClr val="FA0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 err="1">
                <a:solidFill>
                  <a:schemeClr val="tx1"/>
                </a:solidFill>
              </a:rPr>
              <a:t>Silica</a:t>
            </a:r>
            <a:endParaRPr lang="nb-NO" sz="2000" b="1" dirty="0">
              <a:solidFill>
                <a:schemeClr val="tx1"/>
              </a:solidFill>
            </a:endParaRPr>
          </a:p>
        </p:txBody>
      </p:sp>
      <p:sp>
        <p:nvSpPr>
          <p:cNvPr id="29" name="TekstSylinder 28"/>
          <p:cNvSpPr txBox="1"/>
          <p:nvPr/>
        </p:nvSpPr>
        <p:spPr>
          <a:xfrm>
            <a:off x="9307725" y="8087542"/>
            <a:ext cx="216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+ algeprosjekt</a:t>
            </a:r>
          </a:p>
        </p:txBody>
      </p:sp>
      <p:cxnSp>
        <p:nvCxnSpPr>
          <p:cNvPr id="6" name="Rett pil 5"/>
          <p:cNvCxnSpPr>
            <a:endCxn id="23" idx="2"/>
          </p:cNvCxnSpPr>
          <p:nvPr/>
        </p:nvCxnSpPr>
        <p:spPr>
          <a:xfrm>
            <a:off x="9619397" y="6645544"/>
            <a:ext cx="6604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7306814" y="1588044"/>
            <a:ext cx="1761232" cy="98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CO</a:t>
            </a:r>
            <a:r>
              <a:rPr lang="nb-NO" sz="16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02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2171945"/>
            <a:ext cx="8928992" cy="758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2395325" y="1206872"/>
            <a:ext cx="11703050" cy="1625600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Produksjon av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FeSi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65518" y="8087542"/>
            <a:ext cx="1124314" cy="92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Stål</a:t>
            </a:r>
          </a:p>
        </p:txBody>
      </p:sp>
      <p:sp>
        <p:nvSpPr>
          <p:cNvPr id="23" name="Ellipse 22"/>
          <p:cNvSpPr/>
          <p:nvPr/>
        </p:nvSpPr>
        <p:spPr>
          <a:xfrm>
            <a:off x="10279833" y="6153294"/>
            <a:ext cx="1761232" cy="984500"/>
          </a:xfrm>
          <a:prstGeom prst="ellipse">
            <a:avLst/>
          </a:prstGeom>
          <a:solidFill>
            <a:srgbClr val="FA0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Betong</a:t>
            </a:r>
          </a:p>
        </p:txBody>
      </p:sp>
      <p:sp>
        <p:nvSpPr>
          <p:cNvPr id="25" name="Ellipse 24"/>
          <p:cNvSpPr/>
          <p:nvPr/>
        </p:nvSpPr>
        <p:spPr>
          <a:xfrm>
            <a:off x="1879881" y="8087542"/>
            <a:ext cx="1576319" cy="12054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 err="1">
                <a:solidFill>
                  <a:schemeClr val="tx1"/>
                </a:solidFill>
              </a:rPr>
              <a:t>FeSi</a:t>
            </a:r>
            <a:endParaRPr lang="nb-NO" sz="2000" b="1" dirty="0">
              <a:solidFill>
                <a:schemeClr val="tx1"/>
              </a:solidFill>
            </a:endParaRPr>
          </a:p>
        </p:txBody>
      </p:sp>
      <p:cxnSp>
        <p:nvCxnSpPr>
          <p:cNvPr id="5" name="Rett pil 4"/>
          <p:cNvCxnSpPr>
            <a:endCxn id="22" idx="6"/>
          </p:cNvCxnSpPr>
          <p:nvPr/>
        </p:nvCxnSpPr>
        <p:spPr bwMode="auto">
          <a:xfrm flipH="1">
            <a:off x="1389832" y="8549207"/>
            <a:ext cx="481922" cy="23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649509" y="6244952"/>
            <a:ext cx="1969888" cy="984499"/>
          </a:xfrm>
          <a:prstGeom prst="ellipse">
            <a:avLst/>
          </a:prstGeom>
          <a:solidFill>
            <a:srgbClr val="FA0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 err="1">
                <a:solidFill>
                  <a:schemeClr val="tx1"/>
                </a:solidFill>
              </a:rPr>
              <a:t>Silica</a:t>
            </a:r>
            <a:endParaRPr lang="nb-NO" sz="2000" b="1" dirty="0">
              <a:solidFill>
                <a:schemeClr val="tx1"/>
              </a:solidFill>
            </a:endParaRPr>
          </a:p>
        </p:txBody>
      </p:sp>
      <p:sp>
        <p:nvSpPr>
          <p:cNvPr id="29" name="TekstSylinder 28"/>
          <p:cNvSpPr txBox="1"/>
          <p:nvPr/>
        </p:nvSpPr>
        <p:spPr>
          <a:xfrm>
            <a:off x="9307725" y="8087542"/>
            <a:ext cx="216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+ algeprosjekt</a:t>
            </a:r>
          </a:p>
        </p:txBody>
      </p:sp>
      <p:cxnSp>
        <p:nvCxnSpPr>
          <p:cNvPr id="6" name="Rett pil 5"/>
          <p:cNvCxnSpPr>
            <a:endCxn id="23" idx="2"/>
          </p:cNvCxnSpPr>
          <p:nvPr/>
        </p:nvCxnSpPr>
        <p:spPr>
          <a:xfrm>
            <a:off x="9619397" y="6645544"/>
            <a:ext cx="6604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ktangel 2"/>
          <p:cNvSpPr/>
          <p:nvPr/>
        </p:nvSpPr>
        <p:spPr>
          <a:xfrm>
            <a:off x="957784" y="2470384"/>
            <a:ext cx="4568523" cy="41751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/>
          <p:cNvSpPr/>
          <p:nvPr/>
        </p:nvSpPr>
        <p:spPr>
          <a:xfrm>
            <a:off x="7306814" y="1588044"/>
            <a:ext cx="1761232" cy="98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CO</a:t>
            </a:r>
            <a:r>
              <a:rPr lang="nb-NO" sz="16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155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2171945"/>
            <a:ext cx="8928992" cy="758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2395325" y="1206872"/>
            <a:ext cx="11703050" cy="1625600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Produksjon av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FeSi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65518" y="8087542"/>
            <a:ext cx="1124314" cy="92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Stål</a:t>
            </a:r>
          </a:p>
        </p:txBody>
      </p:sp>
      <p:sp>
        <p:nvSpPr>
          <p:cNvPr id="23" name="Ellipse 22"/>
          <p:cNvSpPr/>
          <p:nvPr/>
        </p:nvSpPr>
        <p:spPr>
          <a:xfrm>
            <a:off x="10279833" y="6153294"/>
            <a:ext cx="1761232" cy="984500"/>
          </a:xfrm>
          <a:prstGeom prst="ellipse">
            <a:avLst/>
          </a:prstGeom>
          <a:solidFill>
            <a:srgbClr val="FA0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Betong</a:t>
            </a:r>
          </a:p>
        </p:txBody>
      </p:sp>
      <p:sp>
        <p:nvSpPr>
          <p:cNvPr id="25" name="Ellipse 24"/>
          <p:cNvSpPr/>
          <p:nvPr/>
        </p:nvSpPr>
        <p:spPr>
          <a:xfrm>
            <a:off x="1879881" y="8087542"/>
            <a:ext cx="1576319" cy="12054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 err="1">
                <a:solidFill>
                  <a:schemeClr val="tx1"/>
                </a:solidFill>
              </a:rPr>
              <a:t>FeSi</a:t>
            </a:r>
            <a:endParaRPr lang="nb-NO" sz="2000" b="1" dirty="0">
              <a:solidFill>
                <a:schemeClr val="tx1"/>
              </a:solidFill>
            </a:endParaRPr>
          </a:p>
        </p:txBody>
      </p:sp>
      <p:cxnSp>
        <p:nvCxnSpPr>
          <p:cNvPr id="5" name="Rett pil 4"/>
          <p:cNvCxnSpPr>
            <a:endCxn id="22" idx="6"/>
          </p:cNvCxnSpPr>
          <p:nvPr/>
        </p:nvCxnSpPr>
        <p:spPr bwMode="auto">
          <a:xfrm flipH="1">
            <a:off x="1389832" y="8549207"/>
            <a:ext cx="481922" cy="23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649509" y="6244952"/>
            <a:ext cx="1969888" cy="984499"/>
          </a:xfrm>
          <a:prstGeom prst="ellipse">
            <a:avLst/>
          </a:prstGeom>
          <a:solidFill>
            <a:srgbClr val="FA0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 err="1">
                <a:solidFill>
                  <a:schemeClr val="tx1"/>
                </a:solidFill>
              </a:rPr>
              <a:t>Silica</a:t>
            </a:r>
            <a:endParaRPr lang="nb-NO" sz="2000" b="1" dirty="0">
              <a:solidFill>
                <a:schemeClr val="tx1"/>
              </a:solidFill>
            </a:endParaRPr>
          </a:p>
        </p:txBody>
      </p:sp>
      <p:sp>
        <p:nvSpPr>
          <p:cNvPr id="29" name="TekstSylinder 28"/>
          <p:cNvSpPr txBox="1"/>
          <p:nvPr/>
        </p:nvSpPr>
        <p:spPr>
          <a:xfrm>
            <a:off x="9307725" y="8087542"/>
            <a:ext cx="216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+ algeprosjekt</a:t>
            </a:r>
          </a:p>
        </p:txBody>
      </p:sp>
      <p:cxnSp>
        <p:nvCxnSpPr>
          <p:cNvPr id="6" name="Rett pil 5"/>
          <p:cNvCxnSpPr>
            <a:endCxn id="23" idx="2"/>
          </p:cNvCxnSpPr>
          <p:nvPr/>
        </p:nvCxnSpPr>
        <p:spPr>
          <a:xfrm>
            <a:off x="9619397" y="6645544"/>
            <a:ext cx="6604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ktangel 2"/>
          <p:cNvSpPr/>
          <p:nvPr/>
        </p:nvSpPr>
        <p:spPr>
          <a:xfrm>
            <a:off x="957784" y="2470384"/>
            <a:ext cx="4568523" cy="41751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/>
          <p:cNvSpPr/>
          <p:nvPr/>
        </p:nvSpPr>
        <p:spPr>
          <a:xfrm>
            <a:off x="7306814" y="1588044"/>
            <a:ext cx="1761232" cy="98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CO</a:t>
            </a:r>
            <a:r>
              <a:rPr lang="nb-NO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ktangel 12"/>
          <p:cNvSpPr/>
          <p:nvPr/>
        </p:nvSpPr>
        <p:spPr>
          <a:xfrm>
            <a:off x="3456200" y="6645544"/>
            <a:ext cx="1822064" cy="28384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7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2171945"/>
            <a:ext cx="8928992" cy="758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2395325" y="1206872"/>
            <a:ext cx="11703050" cy="1625600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Produksjon av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FeSi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65518" y="8087542"/>
            <a:ext cx="1124314" cy="92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Stål</a:t>
            </a:r>
          </a:p>
        </p:txBody>
      </p:sp>
      <p:sp>
        <p:nvSpPr>
          <p:cNvPr id="23" name="Ellipse 22"/>
          <p:cNvSpPr/>
          <p:nvPr/>
        </p:nvSpPr>
        <p:spPr>
          <a:xfrm>
            <a:off x="10279833" y="6153294"/>
            <a:ext cx="1761232" cy="984500"/>
          </a:xfrm>
          <a:prstGeom prst="ellipse">
            <a:avLst/>
          </a:prstGeom>
          <a:solidFill>
            <a:srgbClr val="FA0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Betong</a:t>
            </a:r>
          </a:p>
        </p:txBody>
      </p:sp>
      <p:sp>
        <p:nvSpPr>
          <p:cNvPr id="25" name="Ellipse 24"/>
          <p:cNvSpPr/>
          <p:nvPr/>
        </p:nvSpPr>
        <p:spPr>
          <a:xfrm>
            <a:off x="1879881" y="8087542"/>
            <a:ext cx="1576319" cy="12054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 err="1">
                <a:solidFill>
                  <a:schemeClr val="tx1"/>
                </a:solidFill>
              </a:rPr>
              <a:t>FeSi</a:t>
            </a:r>
            <a:endParaRPr lang="nb-NO" sz="2000" b="1" dirty="0">
              <a:solidFill>
                <a:schemeClr val="tx1"/>
              </a:solidFill>
            </a:endParaRPr>
          </a:p>
        </p:txBody>
      </p:sp>
      <p:cxnSp>
        <p:nvCxnSpPr>
          <p:cNvPr id="5" name="Rett pil 4"/>
          <p:cNvCxnSpPr>
            <a:endCxn id="22" idx="6"/>
          </p:cNvCxnSpPr>
          <p:nvPr/>
        </p:nvCxnSpPr>
        <p:spPr bwMode="auto">
          <a:xfrm flipH="1">
            <a:off x="1389832" y="8549207"/>
            <a:ext cx="481922" cy="23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649509" y="6244952"/>
            <a:ext cx="1969888" cy="984499"/>
          </a:xfrm>
          <a:prstGeom prst="ellipse">
            <a:avLst/>
          </a:prstGeom>
          <a:solidFill>
            <a:srgbClr val="FA0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 err="1">
                <a:solidFill>
                  <a:schemeClr val="tx1"/>
                </a:solidFill>
              </a:rPr>
              <a:t>Silica</a:t>
            </a:r>
            <a:endParaRPr lang="nb-NO" sz="2000" b="1" dirty="0">
              <a:solidFill>
                <a:schemeClr val="tx1"/>
              </a:solidFill>
            </a:endParaRPr>
          </a:p>
        </p:txBody>
      </p:sp>
      <p:sp>
        <p:nvSpPr>
          <p:cNvPr id="29" name="TekstSylinder 28"/>
          <p:cNvSpPr txBox="1"/>
          <p:nvPr/>
        </p:nvSpPr>
        <p:spPr>
          <a:xfrm>
            <a:off x="9307725" y="8087542"/>
            <a:ext cx="216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+ algeprosjekt</a:t>
            </a:r>
          </a:p>
        </p:txBody>
      </p:sp>
      <p:cxnSp>
        <p:nvCxnSpPr>
          <p:cNvPr id="6" name="Rett pil 5"/>
          <p:cNvCxnSpPr>
            <a:endCxn id="23" idx="2"/>
          </p:cNvCxnSpPr>
          <p:nvPr/>
        </p:nvCxnSpPr>
        <p:spPr>
          <a:xfrm>
            <a:off x="9619397" y="6645544"/>
            <a:ext cx="6604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ktangel 2"/>
          <p:cNvSpPr/>
          <p:nvPr/>
        </p:nvSpPr>
        <p:spPr>
          <a:xfrm>
            <a:off x="957784" y="2470384"/>
            <a:ext cx="4568523" cy="41751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/>
          <p:cNvSpPr/>
          <p:nvPr/>
        </p:nvSpPr>
        <p:spPr>
          <a:xfrm>
            <a:off x="7306814" y="1588044"/>
            <a:ext cx="1761232" cy="98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CO</a:t>
            </a:r>
            <a:r>
              <a:rPr lang="nb-NO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ktangel 12"/>
          <p:cNvSpPr/>
          <p:nvPr/>
        </p:nvSpPr>
        <p:spPr>
          <a:xfrm>
            <a:off x="3456200" y="6645544"/>
            <a:ext cx="1822064" cy="28384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4947501" y="3138732"/>
            <a:ext cx="1822064" cy="28384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52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2171945"/>
            <a:ext cx="8928992" cy="758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2395325" y="1206872"/>
            <a:ext cx="11703050" cy="1625600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Produksjon av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FeSi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65518" y="8087542"/>
            <a:ext cx="1124314" cy="92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Stål</a:t>
            </a:r>
          </a:p>
        </p:txBody>
      </p:sp>
      <p:sp>
        <p:nvSpPr>
          <p:cNvPr id="23" name="Ellipse 22"/>
          <p:cNvSpPr/>
          <p:nvPr/>
        </p:nvSpPr>
        <p:spPr>
          <a:xfrm>
            <a:off x="10279833" y="6153294"/>
            <a:ext cx="1761232" cy="984500"/>
          </a:xfrm>
          <a:prstGeom prst="ellipse">
            <a:avLst/>
          </a:prstGeom>
          <a:solidFill>
            <a:srgbClr val="FA0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Betong</a:t>
            </a:r>
          </a:p>
        </p:txBody>
      </p:sp>
      <p:sp>
        <p:nvSpPr>
          <p:cNvPr id="25" name="Ellipse 24"/>
          <p:cNvSpPr/>
          <p:nvPr/>
        </p:nvSpPr>
        <p:spPr>
          <a:xfrm>
            <a:off x="1879881" y="8087542"/>
            <a:ext cx="1576319" cy="12054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 err="1">
                <a:solidFill>
                  <a:schemeClr val="tx1"/>
                </a:solidFill>
              </a:rPr>
              <a:t>FeSi</a:t>
            </a:r>
            <a:endParaRPr lang="nb-NO" sz="2000" b="1" dirty="0">
              <a:solidFill>
                <a:schemeClr val="tx1"/>
              </a:solidFill>
            </a:endParaRPr>
          </a:p>
        </p:txBody>
      </p:sp>
      <p:cxnSp>
        <p:nvCxnSpPr>
          <p:cNvPr id="5" name="Rett pil 4"/>
          <p:cNvCxnSpPr>
            <a:endCxn id="22" idx="6"/>
          </p:cNvCxnSpPr>
          <p:nvPr/>
        </p:nvCxnSpPr>
        <p:spPr bwMode="auto">
          <a:xfrm flipH="1">
            <a:off x="1389832" y="8549207"/>
            <a:ext cx="481922" cy="23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649509" y="6244952"/>
            <a:ext cx="1969888" cy="984499"/>
          </a:xfrm>
          <a:prstGeom prst="ellipse">
            <a:avLst/>
          </a:prstGeom>
          <a:solidFill>
            <a:srgbClr val="FA0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 err="1">
                <a:solidFill>
                  <a:schemeClr val="tx1"/>
                </a:solidFill>
              </a:rPr>
              <a:t>Silica</a:t>
            </a:r>
            <a:endParaRPr lang="nb-NO" sz="2000" b="1" dirty="0">
              <a:solidFill>
                <a:schemeClr val="tx1"/>
              </a:solidFill>
            </a:endParaRPr>
          </a:p>
        </p:txBody>
      </p:sp>
      <p:sp>
        <p:nvSpPr>
          <p:cNvPr id="29" name="TekstSylinder 28"/>
          <p:cNvSpPr txBox="1"/>
          <p:nvPr/>
        </p:nvSpPr>
        <p:spPr>
          <a:xfrm>
            <a:off x="9307725" y="8087542"/>
            <a:ext cx="216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+ algeprosjekt</a:t>
            </a:r>
          </a:p>
        </p:txBody>
      </p:sp>
      <p:cxnSp>
        <p:nvCxnSpPr>
          <p:cNvPr id="6" name="Rett pil 5"/>
          <p:cNvCxnSpPr>
            <a:endCxn id="23" idx="2"/>
          </p:cNvCxnSpPr>
          <p:nvPr/>
        </p:nvCxnSpPr>
        <p:spPr>
          <a:xfrm>
            <a:off x="9619397" y="6645544"/>
            <a:ext cx="6604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ktangel 2"/>
          <p:cNvSpPr/>
          <p:nvPr/>
        </p:nvSpPr>
        <p:spPr>
          <a:xfrm>
            <a:off x="957784" y="2470384"/>
            <a:ext cx="4568523" cy="41751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/>
          <p:cNvSpPr/>
          <p:nvPr/>
        </p:nvSpPr>
        <p:spPr>
          <a:xfrm>
            <a:off x="7306814" y="1588044"/>
            <a:ext cx="1761232" cy="98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CO</a:t>
            </a:r>
            <a:r>
              <a:rPr lang="nb-NO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ktangel 12"/>
          <p:cNvSpPr/>
          <p:nvPr/>
        </p:nvSpPr>
        <p:spPr>
          <a:xfrm>
            <a:off x="3456200" y="6645544"/>
            <a:ext cx="1822064" cy="28384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4947501" y="3138732"/>
            <a:ext cx="1822064" cy="28384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/>
        </p:nvSpPr>
        <p:spPr>
          <a:xfrm>
            <a:off x="6584179" y="2858044"/>
            <a:ext cx="1502397" cy="28108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3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2171945"/>
            <a:ext cx="8928992" cy="758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2395325" y="1206872"/>
            <a:ext cx="11703050" cy="1625600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Produksjon av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FeSi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65518" y="8087542"/>
            <a:ext cx="1124314" cy="92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Stål</a:t>
            </a:r>
          </a:p>
        </p:txBody>
      </p:sp>
      <p:sp>
        <p:nvSpPr>
          <p:cNvPr id="23" name="Ellipse 22"/>
          <p:cNvSpPr/>
          <p:nvPr/>
        </p:nvSpPr>
        <p:spPr>
          <a:xfrm>
            <a:off x="10279833" y="6153294"/>
            <a:ext cx="1761232" cy="984500"/>
          </a:xfrm>
          <a:prstGeom prst="ellipse">
            <a:avLst/>
          </a:prstGeom>
          <a:solidFill>
            <a:srgbClr val="FA0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Betong</a:t>
            </a:r>
          </a:p>
        </p:txBody>
      </p:sp>
      <p:sp>
        <p:nvSpPr>
          <p:cNvPr id="25" name="Ellipse 24"/>
          <p:cNvSpPr/>
          <p:nvPr/>
        </p:nvSpPr>
        <p:spPr>
          <a:xfrm>
            <a:off x="1879881" y="8087542"/>
            <a:ext cx="1576319" cy="12054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 err="1">
                <a:solidFill>
                  <a:schemeClr val="tx1"/>
                </a:solidFill>
              </a:rPr>
              <a:t>FeSi</a:t>
            </a:r>
            <a:endParaRPr lang="nb-NO" sz="2000" b="1" dirty="0">
              <a:solidFill>
                <a:schemeClr val="tx1"/>
              </a:solidFill>
            </a:endParaRPr>
          </a:p>
        </p:txBody>
      </p:sp>
      <p:cxnSp>
        <p:nvCxnSpPr>
          <p:cNvPr id="5" name="Rett pil 4"/>
          <p:cNvCxnSpPr>
            <a:endCxn id="22" idx="6"/>
          </p:cNvCxnSpPr>
          <p:nvPr/>
        </p:nvCxnSpPr>
        <p:spPr bwMode="auto">
          <a:xfrm flipH="1">
            <a:off x="1389832" y="8549207"/>
            <a:ext cx="481922" cy="23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649509" y="6244952"/>
            <a:ext cx="1969888" cy="984499"/>
          </a:xfrm>
          <a:prstGeom prst="ellipse">
            <a:avLst/>
          </a:prstGeom>
          <a:solidFill>
            <a:srgbClr val="FA0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 err="1">
                <a:solidFill>
                  <a:schemeClr val="tx1"/>
                </a:solidFill>
              </a:rPr>
              <a:t>Silica</a:t>
            </a:r>
            <a:endParaRPr lang="nb-NO" sz="2000" b="1" dirty="0">
              <a:solidFill>
                <a:schemeClr val="tx1"/>
              </a:solidFill>
            </a:endParaRPr>
          </a:p>
        </p:txBody>
      </p:sp>
      <p:sp>
        <p:nvSpPr>
          <p:cNvPr id="29" name="TekstSylinder 28"/>
          <p:cNvSpPr txBox="1"/>
          <p:nvPr/>
        </p:nvSpPr>
        <p:spPr>
          <a:xfrm>
            <a:off x="9307725" y="8087542"/>
            <a:ext cx="216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+ algeprosjekt</a:t>
            </a:r>
          </a:p>
        </p:txBody>
      </p:sp>
      <p:cxnSp>
        <p:nvCxnSpPr>
          <p:cNvPr id="6" name="Rett pil 5"/>
          <p:cNvCxnSpPr>
            <a:endCxn id="23" idx="2"/>
          </p:cNvCxnSpPr>
          <p:nvPr/>
        </p:nvCxnSpPr>
        <p:spPr>
          <a:xfrm>
            <a:off x="9619397" y="6645544"/>
            <a:ext cx="6604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ktangel 2"/>
          <p:cNvSpPr/>
          <p:nvPr/>
        </p:nvSpPr>
        <p:spPr>
          <a:xfrm>
            <a:off x="957784" y="2470384"/>
            <a:ext cx="4568523" cy="41751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/>
          <p:cNvSpPr/>
          <p:nvPr/>
        </p:nvSpPr>
        <p:spPr>
          <a:xfrm>
            <a:off x="7306814" y="1588044"/>
            <a:ext cx="1761232" cy="98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schemeClr val="tx1"/>
                </a:solidFill>
              </a:rPr>
              <a:t>CO</a:t>
            </a:r>
            <a:r>
              <a:rPr lang="nb-NO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ktangel 12"/>
          <p:cNvSpPr/>
          <p:nvPr/>
        </p:nvSpPr>
        <p:spPr>
          <a:xfrm>
            <a:off x="3456200" y="6645544"/>
            <a:ext cx="1822064" cy="28384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4947501" y="3138732"/>
            <a:ext cx="1822064" cy="28384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/>
        </p:nvSpPr>
        <p:spPr>
          <a:xfrm>
            <a:off x="6584179" y="2858044"/>
            <a:ext cx="1502397" cy="28108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/>
        </p:nvSpPr>
        <p:spPr>
          <a:xfrm>
            <a:off x="7466175" y="1309334"/>
            <a:ext cx="1502397" cy="1581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7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tandard utforming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50382</TotalTime>
  <Pages>0</Pages>
  <Words>205</Words>
  <Characters>0</Characters>
  <Application>Microsoft Office PowerPoint</Application>
  <PresentationFormat>Egendefinert</PresentationFormat>
  <Lines>0</Lines>
  <Paragraphs>84</Paragraphs>
  <Slides>11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9" baseType="lpstr">
      <vt:lpstr>Arial</vt:lpstr>
      <vt:lpstr>Arial Bold</vt:lpstr>
      <vt:lpstr>Calibri</vt:lpstr>
      <vt:lpstr>Wingdings</vt:lpstr>
      <vt:lpstr>ヒラギノ角ゴ ProN W3</vt:lpstr>
      <vt:lpstr>ヒラギノ角ゴ ProN W6</vt:lpstr>
      <vt:lpstr>Standard utforming</vt:lpstr>
      <vt:lpstr>Egendefinert utforming</vt:lpstr>
      <vt:lpstr>MINE Erfaringer som trainee ved finnfjord AS </vt:lpstr>
      <vt:lpstr>Anna Hatland</vt:lpstr>
      <vt:lpstr>PowerPoint-presentasjon</vt:lpstr>
      <vt:lpstr>Produksjon av FeSi</vt:lpstr>
      <vt:lpstr>Produksjon av FeSi</vt:lpstr>
      <vt:lpstr>Produksjon av FeSi</vt:lpstr>
      <vt:lpstr>Produksjon av FeSi</vt:lpstr>
      <vt:lpstr>Produksjon av FeSi</vt:lpstr>
      <vt:lpstr>Produksjon av FeSi</vt:lpstr>
      <vt:lpstr>Produksjon av FeSi</vt:lpstr>
      <vt:lpstr>Fordeler med å være trainee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Kato Fredriksen</dc:creator>
  <cp:keywords>Avdelingsmøter 2011-Kato Fredriksen</cp:keywords>
  <cp:lastModifiedBy>Ina Helene Olsen</cp:lastModifiedBy>
  <cp:revision>521</cp:revision>
  <dcterms:modified xsi:type="dcterms:W3CDTF">2016-10-31T08:29:11Z</dcterms:modified>
</cp:coreProperties>
</file>