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6" r:id="rId2"/>
    <p:sldId id="267" r:id="rId3"/>
    <p:sldId id="256" r:id="rId4"/>
    <p:sldId id="265" r:id="rId5"/>
    <p:sldId id="258" r:id="rId6"/>
    <p:sldId id="269" r:id="rId7"/>
    <p:sldId id="264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044"/>
    <a:srgbClr val="FF009C"/>
    <a:srgbClr val="06999E"/>
    <a:srgbClr val="F007BB"/>
    <a:srgbClr val="FF0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9"/>
    <p:restoredTop sz="94639"/>
  </p:normalViewPr>
  <p:slideViewPr>
    <p:cSldViewPr snapToGrid="0" snapToObjects="1">
      <p:cViewPr varScale="1">
        <p:scale>
          <a:sx n="86" d="100"/>
          <a:sy n="86" d="100"/>
        </p:scale>
        <p:origin x="11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52C1D-BB9C-4CBA-8ECB-F78631243BAA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nb-NO"/>
        </a:p>
      </dgm:t>
    </dgm:pt>
    <dgm:pt modelId="{55DC68CC-CB51-45E5-9E7C-AFF9B52056F1}">
      <dgm:prSet phldrT="[Tekst]" custT="1"/>
      <dgm:spPr/>
      <dgm:t>
        <a:bodyPr/>
        <a:lstStyle/>
        <a:p>
          <a:r>
            <a:rPr lang="nb-NO" sz="1400" b="1" u="sng"/>
            <a:t>Barnehage</a:t>
          </a:r>
          <a:r>
            <a:rPr lang="nb-NO" sz="1400"/>
            <a:t/>
          </a:r>
          <a:br>
            <a:rPr lang="nb-NO" sz="1400"/>
          </a:br>
          <a:r>
            <a:rPr lang="nb-NO" sz="1400"/>
            <a:t>-&gt; Våre familier</a:t>
          </a:r>
        </a:p>
      </dgm:t>
    </dgm:pt>
    <dgm:pt modelId="{72E18BED-B44C-450C-9777-B56375450E9A}" type="parTrans" cxnId="{E422973D-D107-44FE-B897-687DC05630B8}">
      <dgm:prSet/>
      <dgm:spPr/>
      <dgm:t>
        <a:bodyPr/>
        <a:lstStyle/>
        <a:p>
          <a:endParaRPr lang="nb-NO"/>
        </a:p>
      </dgm:t>
    </dgm:pt>
    <dgm:pt modelId="{149B83C1-1310-4189-9611-B855923A3B01}" type="sibTrans" cxnId="{E422973D-D107-44FE-B897-687DC05630B8}">
      <dgm:prSet/>
      <dgm:spPr/>
      <dgm:t>
        <a:bodyPr/>
        <a:lstStyle/>
        <a:p>
          <a:endParaRPr lang="nb-NO"/>
        </a:p>
      </dgm:t>
    </dgm:pt>
    <dgm:pt modelId="{D537819A-B84F-4B5B-86EE-1397672B80E0}">
      <dgm:prSet phldrT="[Tekst]" custT="1"/>
      <dgm:spPr/>
      <dgm:t>
        <a:bodyPr/>
        <a:lstStyle/>
        <a:p>
          <a:r>
            <a:rPr lang="nb-NO" sz="1400" b="1" u="sng"/>
            <a:t>Barne- og Ungdomsskole</a:t>
          </a:r>
          <a:r>
            <a:rPr lang="nb-NO" sz="1400"/>
            <a:t/>
          </a:r>
          <a:br>
            <a:rPr lang="nb-NO" sz="1400"/>
          </a:br>
          <a:r>
            <a:rPr lang="nb-NO" sz="1400"/>
            <a:t>-&gt; Våre familier</a:t>
          </a:r>
          <a:br>
            <a:rPr lang="nb-NO" sz="1400"/>
          </a:br>
          <a:r>
            <a:rPr lang="nb-NO" sz="1400"/>
            <a:t>-&gt; Vårt lokalsamfunn</a:t>
          </a:r>
          <a:br>
            <a:rPr lang="nb-NO" sz="1400"/>
          </a:br>
          <a:r>
            <a:rPr lang="nb-NO" sz="1400"/>
            <a:t>-&gt; Sikk-Sakk Europa</a:t>
          </a:r>
          <a:br>
            <a:rPr lang="nb-NO" sz="1400"/>
          </a:br>
          <a:r>
            <a:rPr lang="nb-NO" sz="1400"/>
            <a:t>-&gt; SMART</a:t>
          </a:r>
          <a:br>
            <a:rPr lang="nb-NO" sz="1400"/>
          </a:br>
          <a:r>
            <a:rPr lang="nb-NO" sz="1400"/>
            <a:t>-&gt; Jobbskygging</a:t>
          </a:r>
          <a:br>
            <a:rPr lang="nb-NO" sz="1400"/>
          </a:br>
          <a:r>
            <a:rPr lang="nb-NO" sz="1400"/>
            <a:t>-&gt; Sosialt entreprenørskap</a:t>
          </a:r>
          <a:br>
            <a:rPr lang="nb-NO" sz="1400"/>
          </a:br>
          <a:r>
            <a:rPr lang="nb-NO" sz="1400"/>
            <a:t>-&gt; Økonomi og karrierevalg</a:t>
          </a:r>
          <a:br>
            <a:rPr lang="nb-NO" sz="1400"/>
          </a:br>
          <a:r>
            <a:rPr lang="nb-NO" sz="1400"/>
            <a:t>-&gt; Elevbedrift</a:t>
          </a:r>
          <a:br>
            <a:rPr lang="nb-NO" sz="1400"/>
          </a:br>
          <a:r>
            <a:rPr lang="nb-NO" sz="1400"/>
            <a:t>-&gt; Innovasjonscamp</a:t>
          </a:r>
        </a:p>
      </dgm:t>
    </dgm:pt>
    <dgm:pt modelId="{64DCA60F-74AA-4025-BB8C-CC21A8648689}" type="parTrans" cxnId="{B279F403-71FF-415B-82BB-6BC8C3FC3B4B}">
      <dgm:prSet/>
      <dgm:spPr/>
      <dgm:t>
        <a:bodyPr/>
        <a:lstStyle/>
        <a:p>
          <a:endParaRPr lang="nb-NO"/>
        </a:p>
      </dgm:t>
    </dgm:pt>
    <dgm:pt modelId="{C9AD2139-6604-4709-AD19-A4BB006D0E95}" type="sibTrans" cxnId="{B279F403-71FF-415B-82BB-6BC8C3FC3B4B}">
      <dgm:prSet/>
      <dgm:spPr/>
      <dgm:t>
        <a:bodyPr/>
        <a:lstStyle/>
        <a:p>
          <a:endParaRPr lang="nb-NO"/>
        </a:p>
      </dgm:t>
    </dgm:pt>
    <dgm:pt modelId="{2A7BCFFA-2635-4F46-BD6C-DD259F752774}">
      <dgm:prSet phldrT="[Tekst]" custT="1"/>
      <dgm:spPr/>
      <dgm:t>
        <a:bodyPr/>
        <a:lstStyle/>
        <a:p>
          <a:r>
            <a:rPr lang="nb-NO" sz="1400" b="1" u="sng"/>
            <a:t>Videregående skole</a:t>
          </a:r>
          <a:r>
            <a:rPr lang="nb-NO" sz="1400"/>
            <a:t/>
          </a:r>
          <a:br>
            <a:rPr lang="nb-NO" sz="1400"/>
          </a:br>
          <a:r>
            <a:rPr lang="nb-NO" sz="1400"/>
            <a:t>-&gt; Ungdomsbedrift</a:t>
          </a:r>
          <a:br>
            <a:rPr lang="nb-NO" sz="1400"/>
          </a:br>
          <a:r>
            <a:rPr lang="nb-NO" sz="1400"/>
            <a:t>-&gt; Innovasjonscamp</a:t>
          </a:r>
          <a:br>
            <a:rPr lang="nb-NO" sz="1400"/>
          </a:br>
          <a:r>
            <a:rPr lang="nb-NO" sz="1400"/>
            <a:t>-&gt; Fra utdanning til jobb</a:t>
          </a:r>
          <a:br>
            <a:rPr lang="nb-NO" sz="1400"/>
          </a:br>
          <a:r>
            <a:rPr lang="nb-NO" sz="1400"/>
            <a:t>-&gt; Inkluderenede arbeidsliv</a:t>
          </a:r>
          <a:br>
            <a:rPr lang="nb-NO" sz="1400"/>
          </a:br>
          <a:r>
            <a:rPr lang="nb-NO" sz="1400"/>
            <a:t>-&gt; Jenter og ledelse</a:t>
          </a:r>
          <a:br>
            <a:rPr lang="nb-NO" sz="1400"/>
          </a:br>
          <a:r>
            <a:rPr lang="nb-NO" sz="1400"/>
            <a:t>-&gt; Enterprise without borders</a:t>
          </a:r>
          <a:br>
            <a:rPr lang="nb-NO" sz="1400"/>
          </a:br>
          <a:r>
            <a:rPr lang="nb-NO" sz="1400"/>
            <a:t>-&gt; Leder for en dag</a:t>
          </a:r>
          <a:br>
            <a:rPr lang="nb-NO" sz="1400"/>
          </a:br>
          <a:r>
            <a:rPr lang="nb-NO" sz="1400"/>
            <a:t>-&gt; Sjef i eget liv!</a:t>
          </a:r>
        </a:p>
      </dgm:t>
    </dgm:pt>
    <dgm:pt modelId="{6D754D9F-3827-4E13-82DF-B6832BDCFB8D}" type="parTrans" cxnId="{C4724C58-7DFC-47D8-8D5F-EDD600E80E1D}">
      <dgm:prSet/>
      <dgm:spPr/>
      <dgm:t>
        <a:bodyPr/>
        <a:lstStyle/>
        <a:p>
          <a:endParaRPr lang="nb-NO"/>
        </a:p>
      </dgm:t>
    </dgm:pt>
    <dgm:pt modelId="{0C8826A7-DB47-47D0-BAEC-3CA934BD2C03}" type="sibTrans" cxnId="{C4724C58-7DFC-47D8-8D5F-EDD600E80E1D}">
      <dgm:prSet/>
      <dgm:spPr/>
      <dgm:t>
        <a:bodyPr/>
        <a:lstStyle/>
        <a:p>
          <a:endParaRPr lang="nb-NO"/>
        </a:p>
      </dgm:t>
    </dgm:pt>
    <dgm:pt modelId="{C58127A5-2890-4D35-B15C-CBAB122261A1}">
      <dgm:prSet phldrT="[Tekst]" custT="1"/>
      <dgm:spPr/>
      <dgm:t>
        <a:bodyPr/>
        <a:lstStyle/>
        <a:p>
          <a:r>
            <a:rPr lang="nb-NO" sz="1400" b="1" u="sng"/>
            <a:t>Høyere utdanning</a:t>
          </a:r>
          <a:r>
            <a:rPr lang="nb-NO" sz="1400"/>
            <a:t/>
          </a:r>
          <a:br>
            <a:rPr lang="nb-NO" sz="1400"/>
          </a:br>
          <a:r>
            <a:rPr lang="nb-NO" sz="1400"/>
            <a:t>-&gt; Studentbedrift</a:t>
          </a:r>
          <a:br>
            <a:rPr lang="nb-NO" sz="1400"/>
          </a:br>
          <a:r>
            <a:rPr lang="nb-NO" sz="1400"/>
            <a:t>-&gt; Innovasjonscamp</a:t>
          </a:r>
          <a:br>
            <a:rPr lang="nb-NO" sz="1400"/>
          </a:br>
          <a:r>
            <a:rPr lang="nb-NO" sz="1400"/>
            <a:t>-&gt; KAN</a:t>
          </a:r>
          <a:br>
            <a:rPr lang="nb-NO" sz="1400"/>
          </a:br>
          <a:r>
            <a:rPr lang="nb-NO" sz="1400"/>
            <a:t>-&gt; Lærerutdanningene</a:t>
          </a:r>
          <a:br>
            <a:rPr lang="nb-NO" sz="1400"/>
          </a:br>
          <a:r>
            <a:rPr lang="nb-NO" sz="1400"/>
            <a:t>-&gt; Leder for en dag</a:t>
          </a:r>
        </a:p>
      </dgm:t>
    </dgm:pt>
    <dgm:pt modelId="{7794D0DF-2ADE-4033-B8B9-856AB82A2EC4}" type="parTrans" cxnId="{5E714784-15F8-4EB8-B4B3-3230D5B15CA2}">
      <dgm:prSet/>
      <dgm:spPr/>
      <dgm:t>
        <a:bodyPr/>
        <a:lstStyle/>
        <a:p>
          <a:endParaRPr lang="nb-NO"/>
        </a:p>
      </dgm:t>
    </dgm:pt>
    <dgm:pt modelId="{7AFF868D-AA17-4E9A-AD63-6340FF5F6EC8}" type="sibTrans" cxnId="{5E714784-15F8-4EB8-B4B3-3230D5B15CA2}">
      <dgm:prSet/>
      <dgm:spPr/>
      <dgm:t>
        <a:bodyPr/>
        <a:lstStyle/>
        <a:p>
          <a:endParaRPr lang="nb-NO"/>
        </a:p>
      </dgm:t>
    </dgm:pt>
    <dgm:pt modelId="{5A06DF76-B900-4131-902B-3EB6CB15A0F4}" type="pres">
      <dgm:prSet presAssocID="{F5752C1D-BB9C-4CBA-8ECB-F78631243BA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b-NO"/>
        </a:p>
      </dgm:t>
    </dgm:pt>
    <dgm:pt modelId="{BB98BACC-3ECD-471A-87CA-99D75B9C7772}" type="pres">
      <dgm:prSet presAssocID="{55DC68CC-CB51-45E5-9E7C-AFF9B52056F1}" presName="composite" presStyleCnt="0"/>
      <dgm:spPr/>
    </dgm:pt>
    <dgm:pt modelId="{46C71989-059D-4FA1-A69A-44F56041F0D3}" type="pres">
      <dgm:prSet presAssocID="{55DC68CC-CB51-45E5-9E7C-AFF9B52056F1}" presName="LShape" presStyleLbl="alignNode1" presStyleIdx="0" presStyleCnt="7"/>
      <dgm:spPr/>
    </dgm:pt>
    <dgm:pt modelId="{64DCD01A-EA6F-4D58-93C5-6226EED5555F}" type="pres">
      <dgm:prSet presAssocID="{55DC68CC-CB51-45E5-9E7C-AFF9B52056F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6C4BA18-D952-48B5-8C81-FA406D0224BD}" type="pres">
      <dgm:prSet presAssocID="{55DC68CC-CB51-45E5-9E7C-AFF9B52056F1}" presName="Triangle" presStyleLbl="alignNode1" presStyleIdx="1" presStyleCnt="7"/>
      <dgm:spPr/>
    </dgm:pt>
    <dgm:pt modelId="{9F832FEA-7ECB-497A-B209-283F36D6EC55}" type="pres">
      <dgm:prSet presAssocID="{149B83C1-1310-4189-9611-B855923A3B01}" presName="sibTrans" presStyleCnt="0"/>
      <dgm:spPr/>
    </dgm:pt>
    <dgm:pt modelId="{37FFEEFD-26E9-402F-B0B1-BF170833256F}" type="pres">
      <dgm:prSet presAssocID="{149B83C1-1310-4189-9611-B855923A3B01}" presName="space" presStyleCnt="0"/>
      <dgm:spPr/>
    </dgm:pt>
    <dgm:pt modelId="{DB0CBF06-ED46-4326-86FB-CDAA58A98FB1}" type="pres">
      <dgm:prSet presAssocID="{D537819A-B84F-4B5B-86EE-1397672B80E0}" presName="composite" presStyleCnt="0"/>
      <dgm:spPr/>
    </dgm:pt>
    <dgm:pt modelId="{8623FE65-A8B1-4269-8C85-D5948073BDFE}" type="pres">
      <dgm:prSet presAssocID="{D537819A-B84F-4B5B-86EE-1397672B80E0}" presName="LShape" presStyleLbl="alignNode1" presStyleIdx="2" presStyleCnt="7"/>
      <dgm:spPr/>
    </dgm:pt>
    <dgm:pt modelId="{4AAC00FE-45E6-4673-8C2E-3E25994C97F1}" type="pres">
      <dgm:prSet presAssocID="{D537819A-B84F-4B5B-86EE-1397672B80E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FBA7A39-C2C5-4BDE-874F-CA7964CC7379}" type="pres">
      <dgm:prSet presAssocID="{D537819A-B84F-4B5B-86EE-1397672B80E0}" presName="Triangle" presStyleLbl="alignNode1" presStyleIdx="3" presStyleCnt="7"/>
      <dgm:spPr/>
    </dgm:pt>
    <dgm:pt modelId="{27C32E2C-D762-4D5D-ADFA-4422988A406D}" type="pres">
      <dgm:prSet presAssocID="{C9AD2139-6604-4709-AD19-A4BB006D0E95}" presName="sibTrans" presStyleCnt="0"/>
      <dgm:spPr/>
    </dgm:pt>
    <dgm:pt modelId="{26B0F35B-CDB8-4EE0-A3DA-A12DF07F14E3}" type="pres">
      <dgm:prSet presAssocID="{C9AD2139-6604-4709-AD19-A4BB006D0E95}" presName="space" presStyleCnt="0"/>
      <dgm:spPr/>
    </dgm:pt>
    <dgm:pt modelId="{59EDF1FF-5916-4C71-87F1-1FE8D94D7672}" type="pres">
      <dgm:prSet presAssocID="{2A7BCFFA-2635-4F46-BD6C-DD259F752774}" presName="composite" presStyleCnt="0"/>
      <dgm:spPr/>
    </dgm:pt>
    <dgm:pt modelId="{732C7E59-4DE0-4915-A62C-FC13D76422DB}" type="pres">
      <dgm:prSet presAssocID="{2A7BCFFA-2635-4F46-BD6C-DD259F752774}" presName="LShape" presStyleLbl="alignNode1" presStyleIdx="4" presStyleCnt="7"/>
      <dgm:spPr/>
    </dgm:pt>
    <dgm:pt modelId="{13FD659C-1E9C-44A7-80F8-8397BFAB04AA}" type="pres">
      <dgm:prSet presAssocID="{2A7BCFFA-2635-4F46-BD6C-DD259F752774}" presName="ParentText" presStyleLbl="revTx" presStyleIdx="2" presStyleCnt="4" custScaleX="112046" custLinFactNeighborX="5987" custLinFactNeighborY="10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6B1FC80-D013-4BA0-9E6A-A2180947D849}" type="pres">
      <dgm:prSet presAssocID="{2A7BCFFA-2635-4F46-BD6C-DD259F752774}" presName="Triangle" presStyleLbl="alignNode1" presStyleIdx="5" presStyleCnt="7"/>
      <dgm:spPr/>
    </dgm:pt>
    <dgm:pt modelId="{77A427CC-7DC4-49D1-BB67-4F6A4AE18B5C}" type="pres">
      <dgm:prSet presAssocID="{0C8826A7-DB47-47D0-BAEC-3CA934BD2C03}" presName="sibTrans" presStyleCnt="0"/>
      <dgm:spPr/>
    </dgm:pt>
    <dgm:pt modelId="{F5A86280-10D1-4FA0-9F05-E5D1DAE3B11C}" type="pres">
      <dgm:prSet presAssocID="{0C8826A7-DB47-47D0-BAEC-3CA934BD2C03}" presName="space" presStyleCnt="0"/>
      <dgm:spPr/>
    </dgm:pt>
    <dgm:pt modelId="{DD9889EA-698B-465A-AD49-DE68E41D79CB}" type="pres">
      <dgm:prSet presAssocID="{C58127A5-2890-4D35-B15C-CBAB122261A1}" presName="composite" presStyleCnt="0"/>
      <dgm:spPr/>
    </dgm:pt>
    <dgm:pt modelId="{CCD07C70-C535-4403-BAFB-EB4C1000BB8A}" type="pres">
      <dgm:prSet presAssocID="{C58127A5-2890-4D35-B15C-CBAB122261A1}" presName="LShape" presStyleLbl="alignNode1" presStyleIdx="6" presStyleCnt="7"/>
      <dgm:spPr/>
    </dgm:pt>
    <dgm:pt modelId="{CAAC4057-219A-4256-AE3F-DEC678E80CFB}" type="pres">
      <dgm:prSet presAssocID="{C58127A5-2890-4D35-B15C-CBAB122261A1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C374487E-9FFF-4453-B51A-E36487F4B2E4}" type="presOf" srcId="{F5752C1D-BB9C-4CBA-8ECB-F78631243BAA}" destId="{5A06DF76-B900-4131-902B-3EB6CB15A0F4}" srcOrd="0" destOrd="0" presId="urn:microsoft.com/office/officeart/2009/3/layout/StepUpProcess"/>
    <dgm:cxn modelId="{E422973D-D107-44FE-B897-687DC05630B8}" srcId="{F5752C1D-BB9C-4CBA-8ECB-F78631243BAA}" destId="{55DC68CC-CB51-45E5-9E7C-AFF9B52056F1}" srcOrd="0" destOrd="0" parTransId="{72E18BED-B44C-450C-9777-B56375450E9A}" sibTransId="{149B83C1-1310-4189-9611-B855923A3B01}"/>
    <dgm:cxn modelId="{1F201808-804A-46EC-829C-4B3669597D19}" type="presOf" srcId="{C58127A5-2890-4D35-B15C-CBAB122261A1}" destId="{CAAC4057-219A-4256-AE3F-DEC678E80CFB}" srcOrd="0" destOrd="0" presId="urn:microsoft.com/office/officeart/2009/3/layout/StepUpProcess"/>
    <dgm:cxn modelId="{4F5881CF-4BCD-44CA-A8EE-E9FAC84FA58D}" type="presOf" srcId="{2A7BCFFA-2635-4F46-BD6C-DD259F752774}" destId="{13FD659C-1E9C-44A7-80F8-8397BFAB04AA}" srcOrd="0" destOrd="0" presId="urn:microsoft.com/office/officeart/2009/3/layout/StepUpProcess"/>
    <dgm:cxn modelId="{C4724C58-7DFC-47D8-8D5F-EDD600E80E1D}" srcId="{F5752C1D-BB9C-4CBA-8ECB-F78631243BAA}" destId="{2A7BCFFA-2635-4F46-BD6C-DD259F752774}" srcOrd="2" destOrd="0" parTransId="{6D754D9F-3827-4E13-82DF-B6832BDCFB8D}" sibTransId="{0C8826A7-DB47-47D0-BAEC-3CA934BD2C03}"/>
    <dgm:cxn modelId="{0691530A-E3A6-4591-B2AF-A3D321CE3ED6}" type="presOf" srcId="{55DC68CC-CB51-45E5-9E7C-AFF9B52056F1}" destId="{64DCD01A-EA6F-4D58-93C5-6226EED5555F}" srcOrd="0" destOrd="0" presId="urn:microsoft.com/office/officeart/2009/3/layout/StepUpProcess"/>
    <dgm:cxn modelId="{5E714784-15F8-4EB8-B4B3-3230D5B15CA2}" srcId="{F5752C1D-BB9C-4CBA-8ECB-F78631243BAA}" destId="{C58127A5-2890-4D35-B15C-CBAB122261A1}" srcOrd="3" destOrd="0" parTransId="{7794D0DF-2ADE-4033-B8B9-856AB82A2EC4}" sibTransId="{7AFF868D-AA17-4E9A-AD63-6340FF5F6EC8}"/>
    <dgm:cxn modelId="{CD470B24-7FBC-466C-BC2F-95D3887775A8}" type="presOf" srcId="{D537819A-B84F-4B5B-86EE-1397672B80E0}" destId="{4AAC00FE-45E6-4673-8C2E-3E25994C97F1}" srcOrd="0" destOrd="0" presId="urn:microsoft.com/office/officeart/2009/3/layout/StepUpProcess"/>
    <dgm:cxn modelId="{B279F403-71FF-415B-82BB-6BC8C3FC3B4B}" srcId="{F5752C1D-BB9C-4CBA-8ECB-F78631243BAA}" destId="{D537819A-B84F-4B5B-86EE-1397672B80E0}" srcOrd="1" destOrd="0" parTransId="{64DCA60F-74AA-4025-BB8C-CC21A8648689}" sibTransId="{C9AD2139-6604-4709-AD19-A4BB006D0E95}"/>
    <dgm:cxn modelId="{5B8A6C22-29DA-4CAD-8A59-DF0BC3C65737}" type="presParOf" srcId="{5A06DF76-B900-4131-902B-3EB6CB15A0F4}" destId="{BB98BACC-3ECD-471A-87CA-99D75B9C7772}" srcOrd="0" destOrd="0" presId="urn:microsoft.com/office/officeart/2009/3/layout/StepUpProcess"/>
    <dgm:cxn modelId="{48F739E5-A97A-4927-A306-B92119BC71FB}" type="presParOf" srcId="{BB98BACC-3ECD-471A-87CA-99D75B9C7772}" destId="{46C71989-059D-4FA1-A69A-44F56041F0D3}" srcOrd="0" destOrd="0" presId="urn:microsoft.com/office/officeart/2009/3/layout/StepUpProcess"/>
    <dgm:cxn modelId="{932E096C-3338-4CBF-92E6-F026830CCC91}" type="presParOf" srcId="{BB98BACC-3ECD-471A-87CA-99D75B9C7772}" destId="{64DCD01A-EA6F-4D58-93C5-6226EED5555F}" srcOrd="1" destOrd="0" presId="urn:microsoft.com/office/officeart/2009/3/layout/StepUpProcess"/>
    <dgm:cxn modelId="{3D80D731-8EF2-4863-B162-CEF8045CF7E2}" type="presParOf" srcId="{BB98BACC-3ECD-471A-87CA-99D75B9C7772}" destId="{26C4BA18-D952-48B5-8C81-FA406D0224BD}" srcOrd="2" destOrd="0" presId="urn:microsoft.com/office/officeart/2009/3/layout/StepUpProcess"/>
    <dgm:cxn modelId="{F3740872-8CC1-49A5-A972-414245334002}" type="presParOf" srcId="{5A06DF76-B900-4131-902B-3EB6CB15A0F4}" destId="{9F832FEA-7ECB-497A-B209-283F36D6EC55}" srcOrd="1" destOrd="0" presId="urn:microsoft.com/office/officeart/2009/3/layout/StepUpProcess"/>
    <dgm:cxn modelId="{94D719DF-A436-400E-BFF8-6B0D99A83F49}" type="presParOf" srcId="{9F832FEA-7ECB-497A-B209-283F36D6EC55}" destId="{37FFEEFD-26E9-402F-B0B1-BF170833256F}" srcOrd="0" destOrd="0" presId="urn:microsoft.com/office/officeart/2009/3/layout/StepUpProcess"/>
    <dgm:cxn modelId="{63526759-8A6C-46BC-AFB9-EE0A4673DF2C}" type="presParOf" srcId="{5A06DF76-B900-4131-902B-3EB6CB15A0F4}" destId="{DB0CBF06-ED46-4326-86FB-CDAA58A98FB1}" srcOrd="2" destOrd="0" presId="urn:microsoft.com/office/officeart/2009/3/layout/StepUpProcess"/>
    <dgm:cxn modelId="{81C99FB9-348E-46F3-939C-C7D71D71C039}" type="presParOf" srcId="{DB0CBF06-ED46-4326-86FB-CDAA58A98FB1}" destId="{8623FE65-A8B1-4269-8C85-D5948073BDFE}" srcOrd="0" destOrd="0" presId="urn:microsoft.com/office/officeart/2009/3/layout/StepUpProcess"/>
    <dgm:cxn modelId="{65D0DCEB-C547-49E1-99EA-4B65D7669B70}" type="presParOf" srcId="{DB0CBF06-ED46-4326-86FB-CDAA58A98FB1}" destId="{4AAC00FE-45E6-4673-8C2E-3E25994C97F1}" srcOrd="1" destOrd="0" presId="urn:microsoft.com/office/officeart/2009/3/layout/StepUpProcess"/>
    <dgm:cxn modelId="{594AA4FA-DB3D-429A-BE2F-945291C4F2C8}" type="presParOf" srcId="{DB0CBF06-ED46-4326-86FB-CDAA58A98FB1}" destId="{1FBA7A39-C2C5-4BDE-874F-CA7964CC7379}" srcOrd="2" destOrd="0" presId="urn:microsoft.com/office/officeart/2009/3/layout/StepUpProcess"/>
    <dgm:cxn modelId="{D5C82B9D-4CD2-4772-B5B2-2750FFA8958E}" type="presParOf" srcId="{5A06DF76-B900-4131-902B-3EB6CB15A0F4}" destId="{27C32E2C-D762-4D5D-ADFA-4422988A406D}" srcOrd="3" destOrd="0" presId="urn:microsoft.com/office/officeart/2009/3/layout/StepUpProcess"/>
    <dgm:cxn modelId="{3EC7B9AE-7562-4090-9989-34CFFF7F1ADC}" type="presParOf" srcId="{27C32E2C-D762-4D5D-ADFA-4422988A406D}" destId="{26B0F35B-CDB8-4EE0-A3DA-A12DF07F14E3}" srcOrd="0" destOrd="0" presId="urn:microsoft.com/office/officeart/2009/3/layout/StepUpProcess"/>
    <dgm:cxn modelId="{1C3E79D3-8F6F-45C5-9250-D56CA7A1A8C4}" type="presParOf" srcId="{5A06DF76-B900-4131-902B-3EB6CB15A0F4}" destId="{59EDF1FF-5916-4C71-87F1-1FE8D94D7672}" srcOrd="4" destOrd="0" presId="urn:microsoft.com/office/officeart/2009/3/layout/StepUpProcess"/>
    <dgm:cxn modelId="{48B3B9DD-DCB6-41AC-878C-AD9491DE1915}" type="presParOf" srcId="{59EDF1FF-5916-4C71-87F1-1FE8D94D7672}" destId="{732C7E59-4DE0-4915-A62C-FC13D76422DB}" srcOrd="0" destOrd="0" presId="urn:microsoft.com/office/officeart/2009/3/layout/StepUpProcess"/>
    <dgm:cxn modelId="{B4B2E402-0936-4964-895A-345B3E8617CF}" type="presParOf" srcId="{59EDF1FF-5916-4C71-87F1-1FE8D94D7672}" destId="{13FD659C-1E9C-44A7-80F8-8397BFAB04AA}" srcOrd="1" destOrd="0" presId="urn:microsoft.com/office/officeart/2009/3/layout/StepUpProcess"/>
    <dgm:cxn modelId="{E14188CF-5322-4F07-A9BE-C37A72C054FD}" type="presParOf" srcId="{59EDF1FF-5916-4C71-87F1-1FE8D94D7672}" destId="{F6B1FC80-D013-4BA0-9E6A-A2180947D849}" srcOrd="2" destOrd="0" presId="urn:microsoft.com/office/officeart/2009/3/layout/StepUpProcess"/>
    <dgm:cxn modelId="{D02DBB05-ECF7-4C85-9616-1EE210E04DB6}" type="presParOf" srcId="{5A06DF76-B900-4131-902B-3EB6CB15A0F4}" destId="{77A427CC-7DC4-49D1-BB67-4F6A4AE18B5C}" srcOrd="5" destOrd="0" presId="urn:microsoft.com/office/officeart/2009/3/layout/StepUpProcess"/>
    <dgm:cxn modelId="{DE34DE51-51D5-4A22-8AD8-3A4255D78B88}" type="presParOf" srcId="{77A427CC-7DC4-49D1-BB67-4F6A4AE18B5C}" destId="{F5A86280-10D1-4FA0-9F05-E5D1DAE3B11C}" srcOrd="0" destOrd="0" presId="urn:microsoft.com/office/officeart/2009/3/layout/StepUpProcess"/>
    <dgm:cxn modelId="{35C582A5-E2B1-4494-AF73-8F9C5704B0D3}" type="presParOf" srcId="{5A06DF76-B900-4131-902B-3EB6CB15A0F4}" destId="{DD9889EA-698B-465A-AD49-DE68E41D79CB}" srcOrd="6" destOrd="0" presId="urn:microsoft.com/office/officeart/2009/3/layout/StepUpProcess"/>
    <dgm:cxn modelId="{F4A839FB-520D-436A-968D-09F751546F69}" type="presParOf" srcId="{DD9889EA-698B-465A-AD49-DE68E41D79CB}" destId="{CCD07C70-C535-4403-BAFB-EB4C1000BB8A}" srcOrd="0" destOrd="0" presId="urn:microsoft.com/office/officeart/2009/3/layout/StepUpProcess"/>
    <dgm:cxn modelId="{78385195-E396-47C8-8BCB-AD91D4101BBC}" type="presParOf" srcId="{DD9889EA-698B-465A-AD49-DE68E41D79CB}" destId="{CAAC4057-219A-4256-AE3F-DEC678E80C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71989-059D-4FA1-A69A-44F56041F0D3}">
      <dsp:nvSpPr>
        <dsp:cNvPr id="0" name=""/>
        <dsp:cNvSpPr/>
      </dsp:nvSpPr>
      <dsp:spPr>
        <a:xfrm rot="5400000">
          <a:off x="411331" y="2389542"/>
          <a:ext cx="1238826" cy="20613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DCD01A-EA6F-4D58-93C5-6226EED5555F}">
      <dsp:nvSpPr>
        <dsp:cNvPr id="0" name=""/>
        <dsp:cNvSpPr/>
      </dsp:nvSpPr>
      <dsp:spPr>
        <a:xfrm>
          <a:off x="204540" y="3005450"/>
          <a:ext cx="1861024" cy="163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u="sng" kern="1200"/>
            <a:t>Barnehage</a:t>
          </a:r>
          <a:r>
            <a:rPr lang="nb-NO" sz="1400" kern="1200"/>
            <a:t/>
          </a:r>
          <a:br>
            <a:rPr lang="nb-NO" sz="1400" kern="1200"/>
          </a:br>
          <a:r>
            <a:rPr lang="nb-NO" sz="1400" kern="1200"/>
            <a:t>-&gt; Våre familier</a:t>
          </a:r>
        </a:p>
      </dsp:txBody>
      <dsp:txXfrm>
        <a:off x="204540" y="3005450"/>
        <a:ext cx="1861024" cy="1631297"/>
      </dsp:txXfrm>
    </dsp:sp>
    <dsp:sp modelId="{26C4BA18-D952-48B5-8C81-FA406D0224BD}">
      <dsp:nvSpPr>
        <dsp:cNvPr id="0" name=""/>
        <dsp:cNvSpPr/>
      </dsp:nvSpPr>
      <dsp:spPr>
        <a:xfrm>
          <a:off x="1714427" y="2237781"/>
          <a:ext cx="351136" cy="3511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23FE65-A8B1-4269-8C85-D5948073BDFE}">
      <dsp:nvSpPr>
        <dsp:cNvPr id="0" name=""/>
        <dsp:cNvSpPr/>
      </dsp:nvSpPr>
      <dsp:spPr>
        <a:xfrm rot="5400000">
          <a:off x="2689588" y="1825785"/>
          <a:ext cx="1238826" cy="20613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AC00FE-45E6-4673-8C2E-3E25994C97F1}">
      <dsp:nvSpPr>
        <dsp:cNvPr id="0" name=""/>
        <dsp:cNvSpPr/>
      </dsp:nvSpPr>
      <dsp:spPr>
        <a:xfrm>
          <a:off x="2482797" y="2441693"/>
          <a:ext cx="1861024" cy="163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u="sng" kern="1200"/>
            <a:t>Barne- og Ungdomsskole</a:t>
          </a:r>
          <a:r>
            <a:rPr lang="nb-NO" sz="1400" kern="1200"/>
            <a:t/>
          </a:r>
          <a:br>
            <a:rPr lang="nb-NO" sz="1400" kern="1200"/>
          </a:br>
          <a:r>
            <a:rPr lang="nb-NO" sz="1400" kern="1200"/>
            <a:t>-&gt; Våre familier</a:t>
          </a:r>
          <a:br>
            <a:rPr lang="nb-NO" sz="1400" kern="1200"/>
          </a:br>
          <a:r>
            <a:rPr lang="nb-NO" sz="1400" kern="1200"/>
            <a:t>-&gt; Vårt lokalsamfunn</a:t>
          </a:r>
          <a:br>
            <a:rPr lang="nb-NO" sz="1400" kern="1200"/>
          </a:br>
          <a:r>
            <a:rPr lang="nb-NO" sz="1400" kern="1200"/>
            <a:t>-&gt; Sikk-Sakk Europa</a:t>
          </a:r>
          <a:br>
            <a:rPr lang="nb-NO" sz="1400" kern="1200"/>
          </a:br>
          <a:r>
            <a:rPr lang="nb-NO" sz="1400" kern="1200"/>
            <a:t>-&gt; SMART</a:t>
          </a:r>
          <a:br>
            <a:rPr lang="nb-NO" sz="1400" kern="1200"/>
          </a:br>
          <a:r>
            <a:rPr lang="nb-NO" sz="1400" kern="1200"/>
            <a:t>-&gt; Jobbskygging</a:t>
          </a:r>
          <a:br>
            <a:rPr lang="nb-NO" sz="1400" kern="1200"/>
          </a:br>
          <a:r>
            <a:rPr lang="nb-NO" sz="1400" kern="1200"/>
            <a:t>-&gt; Sosialt entreprenørskap</a:t>
          </a:r>
          <a:br>
            <a:rPr lang="nb-NO" sz="1400" kern="1200"/>
          </a:br>
          <a:r>
            <a:rPr lang="nb-NO" sz="1400" kern="1200"/>
            <a:t>-&gt; Økonomi og karrierevalg</a:t>
          </a:r>
          <a:br>
            <a:rPr lang="nb-NO" sz="1400" kern="1200"/>
          </a:br>
          <a:r>
            <a:rPr lang="nb-NO" sz="1400" kern="1200"/>
            <a:t>-&gt; Elevbedrift</a:t>
          </a:r>
          <a:br>
            <a:rPr lang="nb-NO" sz="1400" kern="1200"/>
          </a:br>
          <a:r>
            <a:rPr lang="nb-NO" sz="1400" kern="1200"/>
            <a:t>-&gt; Innovasjonscamp</a:t>
          </a:r>
        </a:p>
      </dsp:txBody>
      <dsp:txXfrm>
        <a:off x="2482797" y="2441693"/>
        <a:ext cx="1861024" cy="1631297"/>
      </dsp:txXfrm>
    </dsp:sp>
    <dsp:sp modelId="{1FBA7A39-C2C5-4BDE-874F-CA7964CC7379}">
      <dsp:nvSpPr>
        <dsp:cNvPr id="0" name=""/>
        <dsp:cNvSpPr/>
      </dsp:nvSpPr>
      <dsp:spPr>
        <a:xfrm>
          <a:off x="3992685" y="1674024"/>
          <a:ext cx="351136" cy="3511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2C7E59-4DE0-4915-A62C-FC13D76422DB}">
      <dsp:nvSpPr>
        <dsp:cNvPr id="0" name=""/>
        <dsp:cNvSpPr/>
      </dsp:nvSpPr>
      <dsp:spPr>
        <a:xfrm rot="5400000">
          <a:off x="4967846" y="1262028"/>
          <a:ext cx="1238826" cy="20613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FD659C-1E9C-44A7-80F8-8397BFAB04AA}">
      <dsp:nvSpPr>
        <dsp:cNvPr id="0" name=""/>
        <dsp:cNvSpPr/>
      </dsp:nvSpPr>
      <dsp:spPr>
        <a:xfrm>
          <a:off x="4760385" y="1895081"/>
          <a:ext cx="2085203" cy="163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u="sng" kern="1200"/>
            <a:t>Videregående skole</a:t>
          </a:r>
          <a:r>
            <a:rPr lang="nb-NO" sz="1400" kern="1200"/>
            <a:t/>
          </a:r>
          <a:br>
            <a:rPr lang="nb-NO" sz="1400" kern="1200"/>
          </a:br>
          <a:r>
            <a:rPr lang="nb-NO" sz="1400" kern="1200"/>
            <a:t>-&gt; Ungdomsbedrift</a:t>
          </a:r>
          <a:br>
            <a:rPr lang="nb-NO" sz="1400" kern="1200"/>
          </a:br>
          <a:r>
            <a:rPr lang="nb-NO" sz="1400" kern="1200"/>
            <a:t>-&gt; Innovasjonscamp</a:t>
          </a:r>
          <a:br>
            <a:rPr lang="nb-NO" sz="1400" kern="1200"/>
          </a:br>
          <a:r>
            <a:rPr lang="nb-NO" sz="1400" kern="1200"/>
            <a:t>-&gt; Fra utdanning til jobb</a:t>
          </a:r>
          <a:br>
            <a:rPr lang="nb-NO" sz="1400" kern="1200"/>
          </a:br>
          <a:r>
            <a:rPr lang="nb-NO" sz="1400" kern="1200"/>
            <a:t>-&gt; Inkluderenede arbeidsliv</a:t>
          </a:r>
          <a:br>
            <a:rPr lang="nb-NO" sz="1400" kern="1200"/>
          </a:br>
          <a:r>
            <a:rPr lang="nb-NO" sz="1400" kern="1200"/>
            <a:t>-&gt; Jenter og ledelse</a:t>
          </a:r>
          <a:br>
            <a:rPr lang="nb-NO" sz="1400" kern="1200"/>
          </a:br>
          <a:r>
            <a:rPr lang="nb-NO" sz="1400" kern="1200"/>
            <a:t>-&gt; Enterprise without borders</a:t>
          </a:r>
          <a:br>
            <a:rPr lang="nb-NO" sz="1400" kern="1200"/>
          </a:br>
          <a:r>
            <a:rPr lang="nb-NO" sz="1400" kern="1200"/>
            <a:t>-&gt; Leder for en dag</a:t>
          </a:r>
          <a:br>
            <a:rPr lang="nb-NO" sz="1400" kern="1200"/>
          </a:br>
          <a:r>
            <a:rPr lang="nb-NO" sz="1400" kern="1200"/>
            <a:t>-&gt; Sjef i eget liv!</a:t>
          </a:r>
        </a:p>
      </dsp:txBody>
      <dsp:txXfrm>
        <a:off x="4760385" y="1895081"/>
        <a:ext cx="2085203" cy="1631297"/>
      </dsp:txXfrm>
    </dsp:sp>
    <dsp:sp modelId="{F6B1FC80-D013-4BA0-9E6A-A2180947D849}">
      <dsp:nvSpPr>
        <dsp:cNvPr id="0" name=""/>
        <dsp:cNvSpPr/>
      </dsp:nvSpPr>
      <dsp:spPr>
        <a:xfrm>
          <a:off x="6270943" y="1110267"/>
          <a:ext cx="351136" cy="3511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07C70-C535-4403-BAFB-EB4C1000BB8A}">
      <dsp:nvSpPr>
        <dsp:cNvPr id="0" name=""/>
        <dsp:cNvSpPr/>
      </dsp:nvSpPr>
      <dsp:spPr>
        <a:xfrm rot="5400000">
          <a:off x="7246103" y="698271"/>
          <a:ext cx="1238826" cy="20613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AC4057-219A-4256-AE3F-DEC678E80CFB}">
      <dsp:nvSpPr>
        <dsp:cNvPr id="0" name=""/>
        <dsp:cNvSpPr/>
      </dsp:nvSpPr>
      <dsp:spPr>
        <a:xfrm>
          <a:off x="7039312" y="1314179"/>
          <a:ext cx="1861024" cy="163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u="sng" kern="1200"/>
            <a:t>Høyere utdanning</a:t>
          </a:r>
          <a:r>
            <a:rPr lang="nb-NO" sz="1400" kern="1200"/>
            <a:t/>
          </a:r>
          <a:br>
            <a:rPr lang="nb-NO" sz="1400" kern="1200"/>
          </a:br>
          <a:r>
            <a:rPr lang="nb-NO" sz="1400" kern="1200"/>
            <a:t>-&gt; Studentbedrift</a:t>
          </a:r>
          <a:br>
            <a:rPr lang="nb-NO" sz="1400" kern="1200"/>
          </a:br>
          <a:r>
            <a:rPr lang="nb-NO" sz="1400" kern="1200"/>
            <a:t>-&gt; Innovasjonscamp</a:t>
          </a:r>
          <a:br>
            <a:rPr lang="nb-NO" sz="1400" kern="1200"/>
          </a:br>
          <a:r>
            <a:rPr lang="nb-NO" sz="1400" kern="1200"/>
            <a:t>-&gt; KAN</a:t>
          </a:r>
          <a:br>
            <a:rPr lang="nb-NO" sz="1400" kern="1200"/>
          </a:br>
          <a:r>
            <a:rPr lang="nb-NO" sz="1400" kern="1200"/>
            <a:t>-&gt; Lærerutdanningene</a:t>
          </a:r>
          <a:br>
            <a:rPr lang="nb-NO" sz="1400" kern="1200"/>
          </a:br>
          <a:r>
            <a:rPr lang="nb-NO" sz="1400" kern="1200"/>
            <a:t>-&gt; Leder for en dag</a:t>
          </a:r>
        </a:p>
      </dsp:txBody>
      <dsp:txXfrm>
        <a:off x="7039312" y="1314179"/>
        <a:ext cx="1861024" cy="1631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D17CC-BA81-4AF8-95B0-DE41F5DA25A5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D3A8F-52E0-4064-8DA0-9A4023E5A2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266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D3A8F-52E0-4064-8DA0-9A4023E5A24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09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99405-D45A-4007-AAED-730150E611DE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6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D3A8F-52E0-4064-8DA0-9A4023E5A24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08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D3A8F-52E0-4064-8DA0-9A4023E5A24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91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D3A8F-52E0-4064-8DA0-9A4023E5A24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720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38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090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424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40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239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375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94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392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563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38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996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74021-C96A-DF4B-81F6-56446F25D8B4}" type="datetimeFigureOut">
              <a:rPr lang="nb-NO" smtClean="0"/>
              <a:t>28.10.2016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5857-448F-6342-8FE8-4A3CF8679D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5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://www.smartgirlsgroup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9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6.JPG"/><Relationship Id="rId4" Type="http://schemas.openxmlformats.org/officeDocument/2006/relationships/image" Target="../media/image21.JP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12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99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76840" y="61664"/>
            <a:ext cx="12192000" cy="6858000"/>
          </a:xfrm>
          <a:prstGeom prst="rect">
            <a:avLst/>
          </a:prstGeom>
          <a:noFill/>
          <a:ln w="231775">
            <a:solidFill>
              <a:srgbClr val="069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9565429" y="5579228"/>
            <a:ext cx="2505556" cy="1770553"/>
          </a:xfrm>
          <a:prstGeom prst="rect">
            <a:avLst/>
          </a:prstGeom>
          <a:solidFill>
            <a:srgbClr val="F3B044"/>
          </a:solidFill>
        </p:spPr>
      </p:pic>
      <p:sp>
        <p:nvSpPr>
          <p:cNvPr id="8" name="TekstSylinder 7"/>
          <p:cNvSpPr txBox="1"/>
          <p:nvPr/>
        </p:nvSpPr>
        <p:spPr>
          <a:xfrm rot="21414158">
            <a:off x="13177" y="559381"/>
            <a:ext cx="11315375" cy="808459"/>
          </a:xfrm>
          <a:prstGeom prst="rect">
            <a:avLst/>
          </a:prstGeom>
          <a:solidFill>
            <a:srgbClr val="F3B044"/>
          </a:solidFill>
          <a:effectLst>
            <a:outerShdw blurRad="444500" dist="266700" dir="6780000" sx="98000" sy="98000" algn="ctr" rotWithShape="0">
              <a:srgbClr val="000000">
                <a:alpha val="27000"/>
              </a:srgbClr>
            </a:outerShdw>
          </a:effectLst>
        </p:spPr>
        <p:txBody>
          <a:bodyPr wrap="square" lIns="827999" tIns="108000" rIns="144000" bIns="144000" rtlCol="0">
            <a:spAutoFit/>
          </a:bodyPr>
          <a:lstStyle/>
          <a:p>
            <a:r>
              <a:rPr lang="nb-NO" sz="3600" b="1" dirty="0" smtClean="0">
                <a:solidFill>
                  <a:schemeClr val="bg1"/>
                </a:solidFill>
              </a:rPr>
              <a:t>Kvinne (28) flyttet hjem for å følge gründerdrømmen</a:t>
            </a:r>
            <a:endParaRPr lang="nb-NO" sz="3600" b="1" dirty="0">
              <a:solidFill>
                <a:schemeClr val="bg1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272566" y="6615051"/>
            <a:ext cx="2519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Illustrasjon: </a:t>
            </a:r>
            <a:r>
              <a:rPr lang="nb-NO" sz="1100" dirty="0" smtClean="0">
                <a:solidFill>
                  <a:schemeClr val="bg1"/>
                </a:solidFill>
                <a:hlinkClick r:id="rId4"/>
              </a:rPr>
              <a:t>www.smartgirlsgroup.com</a:t>
            </a:r>
            <a:r>
              <a:rPr lang="nb-NO" sz="1100" dirty="0" smtClean="0">
                <a:solidFill>
                  <a:schemeClr val="bg1"/>
                </a:solidFill>
              </a:rPr>
              <a:t> </a:t>
            </a:r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6" y="1636903"/>
            <a:ext cx="8626849" cy="48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275" y="11763"/>
            <a:ext cx="5979778" cy="6898138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kstSylinder 5"/>
          <p:cNvSpPr txBox="1"/>
          <p:nvPr/>
        </p:nvSpPr>
        <p:spPr>
          <a:xfrm rot="21347602">
            <a:off x="404823" y="345157"/>
            <a:ext cx="2842743" cy="623793"/>
          </a:xfrm>
          <a:prstGeom prst="rect">
            <a:avLst/>
          </a:prstGeom>
          <a:solidFill>
            <a:srgbClr val="F3B044"/>
          </a:solidFill>
          <a:effectLst>
            <a:outerShdw blurRad="444500" dist="228600" dir="4560000" sx="90000" sy="90000" algn="ctr" rotWithShape="0">
              <a:srgbClr val="000000">
                <a:alpha val="32000"/>
              </a:srgbClr>
            </a:outerShdw>
          </a:effectLst>
        </p:spPr>
        <p:txBody>
          <a:bodyPr wrap="square" lIns="144000" tIns="108000" rIns="144000" bIns="144000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Status: Nord-Troms</a:t>
            </a: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31775">
            <a:solidFill>
              <a:srgbClr val="069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2" name="Manuell innmating 11"/>
          <p:cNvSpPr/>
          <p:nvPr/>
        </p:nvSpPr>
        <p:spPr>
          <a:xfrm rot="21421675">
            <a:off x="9427621" y="5719166"/>
            <a:ext cx="2404878" cy="2007080"/>
          </a:xfrm>
          <a:prstGeom prst="flowChartManualInput">
            <a:avLst/>
          </a:prstGeom>
          <a:solidFill>
            <a:srgbClr val="F3B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9434665" y="5579228"/>
            <a:ext cx="2505556" cy="177055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 rot="395086">
            <a:off x="9013968" y="741224"/>
            <a:ext cx="2120889" cy="1754326"/>
          </a:xfrm>
          <a:prstGeom prst="rect">
            <a:avLst/>
          </a:prstGeom>
          <a:solidFill>
            <a:srgbClr val="06999E"/>
          </a:solidFill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</a:rPr>
              <a:t>Befolkningsutvikling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-5% befolkning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-1500 i yrkesaktiv alder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+ 1200 over 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86" y="1810002"/>
            <a:ext cx="6401427" cy="4529931"/>
          </a:xfrm>
          <a:prstGeom prst="rect">
            <a:avLst/>
          </a:prstGeom>
        </p:spPr>
      </p:pic>
      <p:sp>
        <p:nvSpPr>
          <p:cNvPr id="17" name="TekstSylinder 16"/>
          <p:cNvSpPr txBox="1"/>
          <p:nvPr/>
        </p:nvSpPr>
        <p:spPr>
          <a:xfrm rot="20976909">
            <a:off x="385773" y="1779407"/>
            <a:ext cx="3128210" cy="1754326"/>
          </a:xfrm>
          <a:prstGeom prst="rect">
            <a:avLst/>
          </a:prstGeom>
          <a:solidFill>
            <a:srgbClr val="F007BB"/>
          </a:solidFill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</a:rPr>
              <a:t>Arbeidsmarked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Stor offentlig sektor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 smtClean="0">
                <a:solidFill>
                  <a:schemeClr val="bg1"/>
                </a:solidFill>
              </a:rPr>
              <a:t>Helse og sosial +18%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Privat sektor = mange små aktører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u="sng" dirty="0" smtClean="0">
                <a:solidFill>
                  <a:schemeClr val="bg1"/>
                </a:solidFill>
              </a:rPr>
              <a:t>Taper rekrutteringskampen!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9195702" y="3396916"/>
            <a:ext cx="2388795" cy="1754326"/>
          </a:xfrm>
          <a:prstGeom prst="rect">
            <a:avLst/>
          </a:prstGeom>
          <a:solidFill>
            <a:srgbClr val="F007BB"/>
          </a:solidFill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</a:rPr>
              <a:t>Fiskeri, havbruk og </a:t>
            </a:r>
            <a:br>
              <a:rPr lang="nb-NO" b="1" dirty="0" smtClean="0">
                <a:solidFill>
                  <a:schemeClr val="bg1"/>
                </a:solidFill>
              </a:rPr>
            </a:br>
            <a:r>
              <a:rPr lang="nb-NO" b="1" dirty="0" smtClean="0">
                <a:solidFill>
                  <a:schemeClr val="bg1"/>
                </a:solidFill>
              </a:rPr>
              <a:t>marin næringsutvikling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290 årsverk havbruk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Enormt potensial på</a:t>
            </a:r>
            <a:br>
              <a:rPr lang="nb-NO" dirty="0" smtClean="0">
                <a:solidFill>
                  <a:schemeClr val="bg1"/>
                </a:solidFill>
              </a:rPr>
            </a:br>
            <a:r>
              <a:rPr lang="nb-NO" dirty="0" smtClean="0">
                <a:solidFill>
                  <a:schemeClr val="bg1"/>
                </a:solidFill>
              </a:rPr>
              <a:t>leverandørsiden</a:t>
            </a:r>
            <a:br>
              <a:rPr lang="nb-NO" dirty="0" smtClean="0">
                <a:solidFill>
                  <a:schemeClr val="bg1"/>
                </a:solidFill>
              </a:rPr>
            </a:b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95" y="2507482"/>
            <a:ext cx="2133604" cy="1167386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13" y="4916925"/>
            <a:ext cx="3173836" cy="993224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98" y="360946"/>
            <a:ext cx="8654414" cy="5768201"/>
          </a:xfrm>
          <a:prstGeom prst="rect">
            <a:avLst/>
          </a:prstGeom>
        </p:spPr>
      </p:pic>
      <p:sp>
        <p:nvSpPr>
          <p:cNvPr id="21" name="TekstSylinder 20"/>
          <p:cNvSpPr txBox="1"/>
          <p:nvPr/>
        </p:nvSpPr>
        <p:spPr>
          <a:xfrm>
            <a:off x="110527" y="4347411"/>
            <a:ext cx="3574184" cy="1200329"/>
          </a:xfrm>
          <a:prstGeom prst="rect">
            <a:avLst/>
          </a:prstGeom>
          <a:solidFill>
            <a:srgbClr val="06999E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Reiseliv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Raskt voksende marked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Små aktører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Felles markedsføringsplattformer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045" y="3207991"/>
            <a:ext cx="3334215" cy="2619741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187064" y="5151242"/>
            <a:ext cx="3233770" cy="2031325"/>
          </a:xfrm>
          <a:prstGeom prst="rect">
            <a:avLst/>
          </a:prstGeom>
          <a:solidFill>
            <a:srgbClr val="F007BB"/>
          </a:solidFill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</a:rPr>
              <a:t>Helse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Over 900 årsverk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Store strukturelle og </a:t>
            </a:r>
            <a:br>
              <a:rPr lang="nb-NO" dirty="0" smtClean="0">
                <a:solidFill>
                  <a:schemeClr val="bg1"/>
                </a:solidFill>
              </a:rPr>
            </a:br>
            <a:r>
              <a:rPr lang="nb-NO" dirty="0" smtClean="0">
                <a:solidFill>
                  <a:schemeClr val="bg1"/>
                </a:solidFill>
              </a:rPr>
              <a:t>personalmessige utfordringer</a:t>
            </a:r>
            <a:br>
              <a:rPr lang="nb-NO" dirty="0" smtClean="0">
                <a:solidFill>
                  <a:schemeClr val="bg1"/>
                </a:solidFill>
              </a:rPr>
            </a:br>
            <a:r>
              <a:rPr lang="nb-NO" dirty="0" err="1" smtClean="0">
                <a:solidFill>
                  <a:schemeClr val="bg1"/>
                </a:solidFill>
              </a:rPr>
              <a:t>mtp</a:t>
            </a:r>
            <a:r>
              <a:rPr lang="nb-NO" dirty="0" smtClean="0">
                <a:solidFill>
                  <a:schemeClr val="bg1"/>
                </a:solidFill>
              </a:rPr>
              <a:t>. eldrebølgen</a:t>
            </a:r>
          </a:p>
          <a:p>
            <a:endParaRPr lang="nb-NO" dirty="0" smtClean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25" name="Bild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30" y="783307"/>
            <a:ext cx="1026695" cy="1026695"/>
          </a:xfrm>
          <a:prstGeom prst="rect">
            <a:avLst/>
          </a:prstGeom>
        </p:spPr>
      </p:pic>
      <p:sp>
        <p:nvSpPr>
          <p:cNvPr id="26" name="TekstSylinder 25"/>
          <p:cNvSpPr txBox="1"/>
          <p:nvPr/>
        </p:nvSpPr>
        <p:spPr>
          <a:xfrm rot="208925">
            <a:off x="4674005" y="963974"/>
            <a:ext cx="3051747" cy="2470452"/>
          </a:xfrm>
          <a:prstGeom prst="rect">
            <a:avLst/>
          </a:prstGeom>
          <a:solidFill>
            <a:srgbClr val="06999E"/>
          </a:solidFill>
          <a:effectLst>
            <a:outerShdw blurRad="444500" dist="228600" dir="4560000" sx="90000" sy="90000" algn="ctr" rotWithShape="0">
              <a:srgbClr val="000000">
                <a:alpha val="32000"/>
              </a:srgbClr>
            </a:outerShdw>
          </a:effectLst>
        </p:spPr>
        <p:txBody>
          <a:bodyPr wrap="square" lIns="144000" tIns="108000" rIns="144000" bIns="144000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Andre næringer:</a:t>
            </a:r>
          </a:p>
          <a:p>
            <a:endParaRPr lang="nb-NO" sz="24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Lokaler står tomme i hele Nord-Troms</a:t>
            </a:r>
          </a:p>
          <a:p>
            <a:endParaRPr lang="nb-NO" sz="12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Handlingsmønster i endring, folk handler globalt i stedet for lokalt</a:t>
            </a:r>
          </a:p>
          <a:p>
            <a:endParaRPr lang="nb-NO" sz="12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Forholdet privat/offentlig sysselsatte er ikke optimalt</a:t>
            </a:r>
          </a:p>
          <a:p>
            <a:endParaRPr lang="nb-NO" sz="1200" dirty="0">
              <a:solidFill>
                <a:prstClr val="white"/>
              </a:solidFill>
            </a:endParaRPr>
          </a:p>
        </p:txBody>
      </p:sp>
      <p:sp>
        <p:nvSpPr>
          <p:cNvPr id="27" name="TekstSylinder 26"/>
          <p:cNvSpPr txBox="1"/>
          <p:nvPr/>
        </p:nvSpPr>
        <p:spPr>
          <a:xfrm rot="21156653">
            <a:off x="4742602" y="2201196"/>
            <a:ext cx="3051747" cy="2470452"/>
          </a:xfrm>
          <a:prstGeom prst="rect">
            <a:avLst/>
          </a:prstGeom>
          <a:solidFill>
            <a:srgbClr val="F3B044"/>
          </a:solidFill>
          <a:effectLst>
            <a:outerShdw blurRad="444500" dist="228600" dir="4560000" sx="90000" sy="90000" algn="ctr" rotWithShape="0">
              <a:srgbClr val="000000">
                <a:alpha val="32000"/>
              </a:srgbClr>
            </a:outerShdw>
          </a:effectLst>
        </p:spPr>
        <p:txBody>
          <a:bodyPr wrap="square" lIns="144000" tIns="108000" rIns="144000" bIns="144000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Konklusjon: </a:t>
            </a:r>
          </a:p>
          <a:p>
            <a:endParaRPr lang="nb-NO" sz="24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Nord-Troms trenger entreprenørskapskompetanse!</a:t>
            </a:r>
          </a:p>
          <a:p>
            <a:endParaRPr lang="nb-NO" sz="12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Vi trenger folk som tør å satse!</a:t>
            </a:r>
          </a:p>
          <a:p>
            <a:endParaRPr lang="nb-NO" sz="12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Vi trenger folk som kan!</a:t>
            </a:r>
          </a:p>
          <a:p>
            <a:endParaRPr lang="nb-NO" sz="1200" dirty="0">
              <a:solidFill>
                <a:prstClr val="white"/>
              </a:solidFill>
            </a:endParaRPr>
          </a:p>
          <a:p>
            <a:r>
              <a:rPr lang="nb-NO" sz="1200" dirty="0">
                <a:solidFill>
                  <a:prstClr val="white"/>
                </a:solidFill>
              </a:rPr>
              <a:t>Vi </a:t>
            </a:r>
            <a:r>
              <a:rPr lang="nb-NO" sz="1200" dirty="0" smtClean="0">
                <a:solidFill>
                  <a:prstClr val="white"/>
                </a:solidFill>
              </a:rPr>
              <a:t>trenger</a:t>
            </a:r>
            <a:endParaRPr lang="nb-NO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4.16667E-6 -4.07407E-6 C -0.00807 0.01042 -0.00443 0.0081 -0.0099 0.01065 C -0.01107 0.01181 -0.01211 0.0132 -0.01328 0.01412 C -0.0138 0.01459 -0.01458 0.01482 -0.01523 0.01528 C -0.01615 0.01598 -0.01693 0.0169 -0.01784 0.0176 C -0.01849 0.01806 -0.01914 0.01829 -0.01979 0.01875 C -0.0207 0.01945 -0.02396 0.02408 -0.02435 0.02454 C -0.02487 0.02547 -0.02513 0.02639 -0.02578 0.02709 C -0.02734 0.02871 -0.0293 0.02986 -0.03099 0.03172 C -0.03464 0.03542 -0.03268 0.03403 -0.0349 0.03866 C -0.03555 0.04005 -0.03633 0.04098 -0.03685 0.04213 C -0.03685 0.04213 -0.04023 0.05093 -0.04089 0.05278 C -0.04128 0.05394 -0.04193 0.05486 -0.04219 0.05625 C -0.04245 0.05741 -0.04258 0.05857 -0.04284 0.05973 C -0.04323 0.06088 -0.04388 0.06204 -0.04414 0.0632 C -0.04466 0.06551 -0.04479 0.06806 -0.04544 0.07037 C -0.04635 0.07338 -0.04753 0.07639 -0.04805 0.07963 C -0.0487 0.0831 -0.04896 0.08704 -0.05 0.09005 C -0.05326 0.09861 -0.05156 0.09514 -0.05469 0.1007 C -0.05521 0.10348 -0.05534 0.10533 -0.05664 0.10764 C -0.05716 0.1088 -0.05794 0.10926 -0.05859 0.10996 C -0.05964 0.11551 -0.05859 0.11204 -0.0612 0.11598 C -0.06367 0.11945 -0.06198 0.11968 -0.06654 0.12292 C -0.06758 0.12361 -0.06875 0.12454 -0.06979 0.12523 C -0.07044 0.1257 -0.07122 0.1257 -0.07175 0.12639 C -0.07318 0.12778 -0.07422 0.1301 -0.07578 0.13102 C -0.07826 0.13264 -0.07943 0.13287 -0.08164 0.13704 C -0.08425 0.14144 -0.08464 0.14236 -0.08893 0.14746 C -0.08958 0.14815 -0.0901 0.14931 -0.09089 0.14977 C -0.09206 0.1507 -0.09349 0.15139 -0.09479 0.15209 C -0.09544 0.15255 -0.09609 0.15301 -0.09675 0.15324 L -0.10469 0.15672 C -0.10534 0.15787 -0.10586 0.15949 -0.10664 0.16042 C -0.10768 0.16111 -0.10885 0.16111 -0.1099 0.16158 C -0.11081 0.16181 -0.11172 0.16227 -0.1125 0.16273 C -0.12018 0.16667 -0.11263 0.16389 -0.12305 0.16621 C -0.12461 0.16644 -0.12617 0.1669 -0.12773 0.16736 C -0.12943 0.16806 -0.13125 0.16875 -0.13294 0.16968 C -0.13359 0.16991 -0.13425 0.1706 -0.1349 0.17084 C -0.13607 0.1713 -0.13711 0.17153 -0.13828 0.17199 C -0.13906 0.17246 -0.13997 0.17292 -0.14089 0.17315 C -0.1444 0.17431 -0.14857 0.175 -0.15208 0.17547 C -0.16419 0.17986 -0.15052 0.17547 -0.18099 0.17778 C -0.1819 0.17801 -0.18281 0.17871 -0.18359 0.17894 C -0.18594 0.1801 -0.18633 0.18079 -0.18893 0.18264 C -0.19023 0.18334 -0.19154 0.18403 -0.19284 0.18496 L -0.19479 0.18611 C -0.19544 0.18681 -0.19844 0.19098 -0.19935 0.1919 C -0.2 0.19236 -0.20078 0.1926 -0.20143 0.19306 C -0.20208 0.19375 -0.2026 0.19491 -0.20339 0.19537 C -0.20625 0.19769 -0.20534 0.19537 -0.20794 0.19769 C -0.20872 0.19838 -0.20925 0.19954 -0.2099 0.2 C -0.21159 0.20162 -0.21432 0.20209 -0.21589 0.20255 L -0.24284 0.20116 C -0.24505 0.20116 -0.24727 0.20047 -0.24935 0.2 L -0.25729 0.19885 C -0.25833 0.19861 -0.25951 0.19792 -0.26055 0.19769 C -0.26576 0.19653 -0.2668 0.19769 -0.27109 0.19422 C -0.27227 0.19329 -0.27331 0.19167 -0.27435 0.19074 C -0.27552 0.18982 -0.27656 0.18935 -0.27773 0.18843 C -0.27865 0.18773 -0.27943 0.18658 -0.28034 0.18611 C -0.28112 0.18542 -0.28216 0.18542 -0.28294 0.18496 C -0.28385 0.18426 -0.28464 0.1831 -0.28555 0.18264 C -0.28659 0.18195 -0.28776 0.18195 -0.28893 0.18148 C -0.29063 0.18033 -0.29232 0.17871 -0.29414 0.17778 C -0.29544 0.17732 -0.29675 0.17732 -0.29805 0.17662 C -0.29948 0.17616 -0.30234 0.17385 -0.30339 0.17315 C -0.30417 0.17269 -0.30508 0.17269 -0.30599 0.17199 C -0.3069 0.1713 -0.30768 0.17014 -0.30859 0.16968 C -0.31029 0.16875 -0.31211 0.16829 -0.31393 0.16736 C -0.31732 0.16574 -0.31432 0.16644 -0.31849 0.16505 C -0.32656 0.16204 -0.31901 0.16528 -0.325 0.16273 C -0.32591 0.16181 -0.32682 0.16111 -0.32773 0.16042 C -0.3306 0.1581 -0.32917 0.16042 -0.33229 0.15672 C -0.3332 0.15579 -0.33398 0.1544 -0.3349 0.15324 C -0.3362 0.15185 -0.33763 0.15116 -0.33893 0.14977 C -0.34284 0.14607 -0.34675 0.1419 -0.35078 0.1382 C -0.3513 0.1375 -0.35208 0.1375 -0.35273 0.13704 C -0.35404 0.13588 -0.35534 0.13473 -0.35664 0.13334 C -0.35964 0.13056 -0.35781 0.13172 -0.36055 0.12755 C -0.36615 0.11945 -0.35872 0.13195 -0.36458 0.12176 C -0.36471 0.12014 -0.36484 0.11852 -0.36523 0.11713 C -0.36667 0.11042 -0.36849 0.1088 -0.37109 0.10185 C -0.37188 0.09977 -0.37227 0.09699 -0.37305 0.09491 C -0.37422 0.09144 -0.37578 0.08866 -0.37708 0.08542 C -0.37995 0.07755 -0.37643 0.08727 -0.38034 0.075 C -0.38073 0.07361 -0.38125 0.07269 -0.38164 0.07153 C -0.38216 0.06991 -0.38242 0.06806 -0.38294 0.06667 C -0.38346 0.06551 -0.38438 0.06459 -0.3849 0.0632 C -0.38568 0.06135 -0.3862 0.05926 -0.38685 0.05741 C -0.38724 0.05648 -0.38776 0.05579 -0.38828 0.0551 C -0.3888 0.05371 -0.39089 0.04885 -0.39154 0.04676 C -0.39206 0.04537 -0.39232 0.04375 -0.39284 0.04213 C -0.39362 0.03982 -0.39466 0.0375 -0.39544 0.03519 C -0.39909 0.02454 -0.39414 0.03658 -0.3987 0.02593 C -0.39896 0.02431 -0.40013 0.01875 -0.4 0.0176 C -0.39987 0.01135 -0.39909 0.00463 -0.3974 -0.00115 C -0.39714 -0.00231 -0.39648 -0.00347 -0.39609 -0.00463 C -0.39505 -0.00764 -0.39362 -0.0125 -0.39219 -0.01504 C -0.39089 -0.01736 -0.38984 -0.01759 -0.38828 -0.01852 C -0.38412 -0.01828 -0.37982 -0.01875 -0.37578 -0.01736 C -0.37448 -0.01713 -0.3737 -0.01458 -0.3724 -0.01389 C -0.37096 -0.01319 -0.3694 -0.01319 -0.36784 -0.01273 C -0.36693 -0.0125 -0.36602 -0.01203 -0.36523 -0.01157 C -0.35677 0.00324 -0.36458 -0.0118 -0.35925 0.00116 C -0.35755 0.00533 -0.35404 0.01297 -0.35404 0.01297 C -0.35352 0.01528 -0.3526 0.0206 -0.35208 0.02223 C -0.35156 0.02361 -0.35065 0.02454 -0.35 0.02593 C -0.34766 0.03218 -0.34792 0.0331 -0.34609 0.03866 C -0.34453 0.04375 -0.34401 0.04422 -0.34284 0.04931 C -0.34258 0.05023 -0.34245 0.05162 -0.34219 0.05278 C -0.34115 0.05672 -0.33932 0.06204 -0.33828 0.06551 C -0.33776 0.06713 -0.33737 0.06875 -0.33685 0.07037 C -0.33646 0.07153 -0.33607 0.07269 -0.33555 0.07385 C -0.3349 0.0757 -0.33425 0.07755 -0.33359 0.07963 C -0.3332 0.08125 -0.33281 0.08287 -0.33229 0.08426 C -0.33125 0.0875 -0.32995 0.09028 -0.32904 0.09375 C -0.32852 0.09514 -0.328 0.09676 -0.32773 0.09838 C -0.32721 0.1007 -0.32721 0.10324 -0.32643 0.10533 C -0.32552 0.10764 -0.32474 0.11019 -0.3237 0.11227 C -0.32292 0.11435 -0.32122 0.11806 -0.32044 0.1206 C -0.31992 0.12199 -0.31979 0.12385 -0.31914 0.12523 C -0.31849 0.12662 -0.31732 0.12755 -0.31654 0.12871 C -0.31563 0.1301 -0.31471 0.13172 -0.31393 0.13334 C -0.30547 0.15116 -0.3125 0.1382 -0.30664 0.14861 C -0.30495 0.15787 -0.30755 0.14699 -0.30404 0.15324 C -0.30352 0.15417 -0.30391 0.15602 -0.30339 0.15672 C -0.3026 0.1581 -0.30156 0.15834 -0.30078 0.15926 C -0.29935 0.16065 -0.29818 0.1625 -0.29675 0.16389 C -0.29622 0.16435 -0.29544 0.16435 -0.29479 0.16505 C -0.29414 0.16574 -0.29349 0.16667 -0.29284 0.16736 C -0.29219 0.16783 -0.29154 0.16806 -0.29089 0.16852 C -0.28607 0.17223 -0.2905 0.16991 -0.28555 0.17199 C -0.27917 0.17778 -0.28724 0.17084 -0.27969 0.17662 C -0.27878 0.17732 -0.27787 0.17824 -0.27708 0.17894 C -0.2763 0.17963 -0.27578 0.18102 -0.275 0.18148 C -0.26719 0.18611 -0.25651 0.18426 -0.24935 0.18496 C -0.24544 0.18519 -0.24154 0.18565 -0.2375 0.18611 C -0.225 0.18565 -0.2125 0.18588 -0.2 0.18496 C -0.19883 0.18473 -0.19792 0.18264 -0.19675 0.18264 C -0.1905 0.18148 -0.18412 0.18195 -0.17773 0.18148 C -0.17435 0.18102 -0.17109 0.18056 -0.16784 0.1801 C -0.16315 0.17732 -0.16901 0.18079 -0.16328 0.17778 C -0.1625 0.17755 -0.16198 0.17685 -0.1612 0.17662 C -0.15938 0.17593 -0.15664 0.1757 -0.15469 0.17431 C -0.15378 0.17385 -0.153 0.17223 -0.15208 0.17199 C -0.14792 0.17107 -0.14375 0.1713 -0.13958 0.17084 C -0.13841 0.17014 -0.13737 0.16875 -0.1362 0.16852 C -0.12448 0.16528 -0.12982 0.16922 -0.1237 0.16621 C -0.12018 0.16435 -0.12201 0.16459 -0.11719 0.16042 C -0.11172 0.15556 -0.11589 0.15996 -0.11185 0.15672 C -0.10703 0.15324 -0.11146 0.15556 -0.10664 0.15324 C -0.10534 0.15185 -0.10417 0.14977 -0.10273 0.14861 C -0.10182 0.14792 -0.10091 0.14815 -0.1 0.14746 C -0.09948 0.14699 -0.09935 0.1456 -0.0987 0.14514 C -0.09727 0.14375 -0.0957 0.1426 -0.09414 0.14167 C -0.09115 0.13959 -0.09037 0.13935 -0.0875 0.1382 C -0.08711 0.13727 -0.08672 0.13635 -0.0862 0.13565 C -0.08568 0.13496 -0.0849 0.13449 -0.08425 0.13334 C -0.08346 0.13195 -0.0832 0.12986 -0.08229 0.12871 C -0.08138 0.12755 -0.08008 0.12732 -0.07904 0.12639 C -0.07826 0.1257 -0.07773 0.12477 -0.07708 0.12408 C -0.07122 0.11806 -0.07721 0.125 -0.0724 0.11945 C -0.07201 0.11829 -0.07162 0.1169 -0.07109 0.11598 C -0.06927 0.11204 -0.06758 0.1088 -0.06523 0.10648 C -0.06393 0.10533 -0.0625 0.10417 -0.0612 0.10301 C -0.06081 0.10139 -0.06055 0.09977 -0.0599 0.09838 C -0.05781 0.09306 -0.0569 0.09584 -0.05534 0.08773 C -0.05508 0.08658 -0.05508 0.08519 -0.05469 0.08426 C -0.05287 0.08056 -0.0487 0.07385 -0.0487 0.07385 C -0.04831 0.07176 -0.04779 0.06991 -0.0474 0.06783 C -0.04714 0.06667 -0.04727 0.06528 -0.04675 0.06435 C -0.04583 0.0625 -0.04453 0.06135 -0.04349 0.05973 C -0.04089 0.05579 -0.04141 0.05556 -0.03893 0.05047 C -0.03802 0.04885 -0.03724 0.04676 -0.0362 0.0456 L -0.03099 0.03982 C -0.02969 0.0331 -0.03138 0.03935 -0.02839 0.03403 C -0.02773 0.0331 -0.0276 0.03148 -0.02708 0.03056 C -0.02643 0.0294 -0.02565 0.02894 -0.025 0.02824 C -0.02461 0.02755 -0.02422 0.02639 -0.0237 0.02593 C -0.02201 0.02338 -0.02031 0.02084 -0.01849 0.01875 C -0.01745 0.0176 -0.01628 0.01713 -0.01523 0.01644 C -0.01393 0.01551 -0.0112 0.01412 -0.0112 0.01412 C -0.0099 0.0125 -0.00885 0.01042 -0.00729 0.00949 C -0.00443 0.00764 -0.00599 0.0088 -0.00273 0.00602 C -0.00104 0.00301 -0.00052 0.00116 4.16667E-6 -4.07407E-6 Z " pathEditMode="relative" ptsTypes="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7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  <p:bldP spid="26" grpId="0" animBg="1"/>
      <p:bldP spid="26" grpId="1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8402"/>
            <a:ext cx="12192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4692">
            <a:off x="441176" y="580606"/>
            <a:ext cx="5513265" cy="1296003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5483">
            <a:off x="5987180" y="1975354"/>
            <a:ext cx="5649102" cy="1393581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5068">
            <a:off x="374661" y="2413730"/>
            <a:ext cx="5261264" cy="522688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8665">
            <a:off x="6056808" y="4705341"/>
            <a:ext cx="5356190" cy="649654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3" name="Rektangel 12"/>
          <p:cNvSpPr/>
          <p:nvPr/>
        </p:nvSpPr>
        <p:spPr>
          <a:xfrm>
            <a:off x="-45797" y="-77085"/>
            <a:ext cx="12192000" cy="6858000"/>
          </a:xfrm>
          <a:prstGeom prst="rect">
            <a:avLst/>
          </a:prstGeom>
          <a:noFill/>
          <a:ln w="231775">
            <a:solidFill>
              <a:srgbClr val="069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Manuell innmating 14"/>
          <p:cNvSpPr/>
          <p:nvPr/>
        </p:nvSpPr>
        <p:spPr>
          <a:xfrm rot="21421675">
            <a:off x="9427621" y="5719166"/>
            <a:ext cx="2404878" cy="2007080"/>
          </a:xfrm>
          <a:prstGeom prst="flowChartManualInput">
            <a:avLst/>
          </a:prstGeom>
          <a:solidFill>
            <a:srgbClr val="F3B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9434665" y="5579228"/>
            <a:ext cx="2505556" cy="17705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36628">
            <a:off x="550253" y="5703715"/>
            <a:ext cx="5861050" cy="594381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2" name="TekstSylinder 11"/>
          <p:cNvSpPr txBox="1"/>
          <p:nvPr/>
        </p:nvSpPr>
        <p:spPr>
          <a:xfrm>
            <a:off x="6676700" y="3698187"/>
            <a:ext cx="5336546" cy="584775"/>
          </a:xfrm>
          <a:prstGeom prst="rect">
            <a:avLst/>
          </a:prstGeom>
          <a:solidFill>
            <a:srgbClr val="FF00BB"/>
          </a:solidFill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 er ikke dårlige i dag!</a:t>
            </a:r>
          </a:p>
        </p:txBody>
      </p:sp>
      <p:pic>
        <p:nvPicPr>
          <p:cNvPr id="14" name="Plassholder for innhold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86" y="1397431"/>
            <a:ext cx="4736576" cy="265807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 rot="208691">
            <a:off x="6737260" y="788249"/>
            <a:ext cx="472471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Flyttet hjem for å realisere en 20 år gammel barndomsdrøm</a:t>
            </a:r>
            <a:endParaRPr lang="nb-NO" sz="2800" b="1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594">
            <a:off x="6143148" y="3891435"/>
            <a:ext cx="5852667" cy="2517866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07573"/>
            <a:ext cx="4102826" cy="532473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4">
            <a:off x="90438" y="4625948"/>
            <a:ext cx="4080338" cy="14377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834">
            <a:off x="3354749" y="1908424"/>
            <a:ext cx="5137437" cy="34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692">
            <a:off x="441176" y="818576"/>
            <a:ext cx="5513265" cy="820063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467">
            <a:off x="1089846" y="4922625"/>
            <a:ext cx="4556670" cy="981824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483">
            <a:off x="6175329" y="4900999"/>
            <a:ext cx="5649102" cy="890897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068">
            <a:off x="439874" y="2181959"/>
            <a:ext cx="6384629" cy="856009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3" name="Rektangel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31775">
            <a:solidFill>
              <a:srgbClr val="069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9232405" y="5579226"/>
            <a:ext cx="2505556" cy="1770553"/>
          </a:xfrm>
          <a:prstGeom prst="rect">
            <a:avLst/>
          </a:prstGeom>
          <a:solidFill>
            <a:srgbClr val="F3B044"/>
          </a:solidFill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166">
            <a:off x="6218266" y="1262038"/>
            <a:ext cx="5406929" cy="419062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2" name="TekstSylinder 11"/>
          <p:cNvSpPr txBox="1"/>
          <p:nvPr/>
        </p:nvSpPr>
        <p:spPr>
          <a:xfrm>
            <a:off x="2090057" y="3898383"/>
            <a:ext cx="5810359" cy="584775"/>
          </a:xfrm>
          <a:prstGeom prst="rect">
            <a:avLst/>
          </a:prstGeom>
          <a:solidFill>
            <a:srgbClr val="FF00BB"/>
          </a:solidFill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Men vi kan jo bli enda bedre!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071">
            <a:off x="3805878" y="2836980"/>
            <a:ext cx="7926461" cy="755824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7" name="TekstSylinder 16"/>
          <p:cNvSpPr txBox="1"/>
          <p:nvPr/>
        </p:nvSpPr>
        <p:spPr>
          <a:xfrm rot="1965460">
            <a:off x="10175295" y="585851"/>
            <a:ext cx="2002035" cy="584775"/>
          </a:xfrm>
          <a:prstGeom prst="rect">
            <a:avLst/>
          </a:prstGeom>
          <a:solidFill>
            <a:srgbClr val="FF00BB"/>
          </a:solidFill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År: 2021</a:t>
            </a:r>
          </a:p>
        </p:txBody>
      </p:sp>
    </p:spTree>
    <p:extLst>
      <p:ext uri="{BB962C8B-B14F-4D97-AF65-F5344CB8AC3E}">
        <p14:creationId xmlns:p14="http://schemas.microsoft.com/office/powerpoint/2010/main" val="9560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63952" y="135885"/>
            <a:ext cx="12192000" cy="6858000"/>
          </a:xfrm>
          <a:prstGeom prst="rect">
            <a:avLst/>
          </a:prstGeom>
          <a:pattFill prst="pct90">
            <a:fgClr>
              <a:srgbClr val="0699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 rot="273560">
            <a:off x="6162048" y="1521039"/>
            <a:ext cx="5835917" cy="1571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i="1" dirty="0">
                <a:solidFill>
                  <a:schemeClr val="bg1"/>
                </a:solidFill>
              </a:rPr>
              <a:t>«I Nord-Troms skal vi etablere og videreutvikle bedrifter og tjene penger på det» </a:t>
            </a:r>
            <a:br>
              <a:rPr lang="nb-NO" b="1" i="1" dirty="0">
                <a:solidFill>
                  <a:schemeClr val="bg1"/>
                </a:solidFill>
              </a:rPr>
            </a:br>
            <a:r>
              <a:rPr lang="nb-NO" sz="1800" b="1" dirty="0">
                <a:solidFill>
                  <a:schemeClr val="bg1"/>
                </a:solidFill>
              </a:rPr>
              <a:t>Rune Steinsvik, Prosjektmedarbeider </a:t>
            </a:r>
            <a:r>
              <a:rPr lang="nb-NO" sz="1800" b="1" dirty="0" err="1">
                <a:solidFill>
                  <a:schemeClr val="bg1"/>
                </a:solidFill>
              </a:rPr>
              <a:t>hoppIDÉ</a:t>
            </a:r>
            <a:endParaRPr lang="nb-NO" sz="1800" b="1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 rot="21414158">
            <a:off x="-179463" y="608636"/>
            <a:ext cx="8955993" cy="746903"/>
          </a:xfrm>
          <a:prstGeom prst="rect">
            <a:avLst/>
          </a:prstGeom>
          <a:solidFill>
            <a:srgbClr val="F3B044"/>
          </a:solidFill>
          <a:effectLst>
            <a:outerShdw blurRad="444500" dist="266700" dir="6780000" sx="98000" sy="98000" algn="ctr" rotWithShape="0">
              <a:srgbClr val="000000">
                <a:alpha val="27000"/>
              </a:srgbClr>
            </a:outerShdw>
          </a:effectLst>
        </p:spPr>
        <p:txBody>
          <a:bodyPr wrap="square" lIns="827999" tIns="108000" rIns="144000" bIns="144000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HoppIDÉ – Entreprenørskapssatsing NT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31775">
            <a:solidFill>
              <a:srgbClr val="F3B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Manuell innmating 8"/>
          <p:cNvSpPr/>
          <p:nvPr/>
        </p:nvSpPr>
        <p:spPr>
          <a:xfrm rot="21421675">
            <a:off x="9427621" y="5719166"/>
            <a:ext cx="2404878" cy="2007080"/>
          </a:xfrm>
          <a:prstGeom prst="flowChartManualInput">
            <a:avLst/>
          </a:prstGeom>
          <a:solidFill>
            <a:srgbClr val="FF0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9434665" y="5579228"/>
            <a:ext cx="2505556" cy="1770553"/>
          </a:xfrm>
          <a:prstGeom prst="rect">
            <a:avLst/>
          </a:prstGeom>
          <a:solidFill>
            <a:srgbClr val="F3B044"/>
          </a:solidFill>
        </p:spPr>
      </p:pic>
      <p:sp>
        <p:nvSpPr>
          <p:cNvPr id="4" name="TekstSylinder 3"/>
          <p:cNvSpPr txBox="1"/>
          <p:nvPr/>
        </p:nvSpPr>
        <p:spPr>
          <a:xfrm rot="21119754">
            <a:off x="4587368" y="3730032"/>
            <a:ext cx="60319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«</a:t>
            </a:r>
            <a:r>
              <a:rPr lang="nb-NO" sz="2800" b="1" i="1" dirty="0">
                <a:solidFill>
                  <a:schemeClr val="bg1"/>
                </a:solidFill>
              </a:rPr>
              <a:t>Vi må selv produsere kompetansen, vi klarer ikke å rekruttere tilstrekkelig med entreprenører og fagpersoner fra utsiden»</a:t>
            </a:r>
            <a:r>
              <a:rPr lang="nb-NO" sz="2800" b="1" dirty="0">
                <a:solidFill>
                  <a:schemeClr val="bg1"/>
                </a:solidFill>
              </a:rPr>
              <a:t> </a:t>
            </a:r>
            <a:br>
              <a:rPr lang="nb-NO" sz="2800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Silja Karlsen, Omdømmeprosjektet</a:t>
            </a:r>
          </a:p>
          <a:p>
            <a:endParaRPr lang="nb-NO" sz="28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361150" y="2474259"/>
            <a:ext cx="3842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chemeClr val="bg1"/>
                </a:solidFill>
              </a:rPr>
              <a:t>Omdømmeprosjektet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chemeClr val="bg1"/>
                </a:solidFill>
              </a:rPr>
              <a:t>Nord-Troms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chemeClr val="bg1"/>
                </a:solidFill>
              </a:rPr>
              <a:t>Helhetlig, samordnet og målrettet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chemeClr val="bg1"/>
                </a:solidFill>
              </a:rPr>
              <a:t>3 delt satsing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44158999"/>
              </p:ext>
            </p:extLst>
          </p:nvPr>
        </p:nvGraphicFramePr>
        <p:xfrm>
          <a:off x="1074909" y="1508320"/>
          <a:ext cx="8900392" cy="574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Sylinder 2"/>
          <p:cNvSpPr txBox="1"/>
          <p:nvPr/>
        </p:nvSpPr>
        <p:spPr>
          <a:xfrm rot="21414158">
            <a:off x="-179463" y="577858"/>
            <a:ext cx="8955993" cy="808459"/>
          </a:xfrm>
          <a:prstGeom prst="rect">
            <a:avLst/>
          </a:prstGeom>
          <a:solidFill>
            <a:srgbClr val="F3B044"/>
          </a:solidFill>
          <a:effectLst>
            <a:outerShdw blurRad="444500" dist="266700" dir="6780000" sx="98000" sy="98000" algn="ctr" rotWithShape="0">
              <a:srgbClr val="000000">
                <a:alpha val="27000"/>
              </a:srgbClr>
            </a:outerShdw>
          </a:effectLst>
        </p:spPr>
        <p:txBody>
          <a:bodyPr wrap="square" lIns="827999" tIns="108000" rIns="144000" bIns="144000" rtlCol="0">
            <a:spAutoFit/>
          </a:bodyPr>
          <a:lstStyle/>
          <a:p>
            <a:r>
              <a:rPr lang="nb-NO" sz="3600" b="1" dirty="0" smtClean="0">
                <a:solidFill>
                  <a:schemeClr val="bg1"/>
                </a:solidFill>
              </a:rPr>
              <a:t>Entreprenørskapstrappa</a:t>
            </a:r>
            <a:endParaRPr lang="nb-NO" sz="36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9488189" y="5523520"/>
            <a:ext cx="2505556" cy="1770553"/>
          </a:xfrm>
          <a:prstGeom prst="rect">
            <a:avLst/>
          </a:prstGeom>
          <a:solidFill>
            <a:srgbClr val="F3B044"/>
          </a:solidFill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0811" y="2917405"/>
            <a:ext cx="881891" cy="72821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9142" y="2642536"/>
            <a:ext cx="470659" cy="100307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079" y="2020730"/>
            <a:ext cx="338847" cy="106397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164" y="2201532"/>
            <a:ext cx="747132" cy="70237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14" y="270262"/>
            <a:ext cx="2733002" cy="2476115"/>
          </a:xfrm>
          <a:prstGeom prst="rect">
            <a:avLst/>
          </a:prstGeom>
        </p:spPr>
      </p:pic>
      <p:sp>
        <p:nvSpPr>
          <p:cNvPr id="11" name="Plassholder for innhold 2"/>
          <p:cNvSpPr txBox="1">
            <a:spLocks/>
          </p:cNvSpPr>
          <p:nvPr/>
        </p:nvSpPr>
        <p:spPr>
          <a:xfrm>
            <a:off x="5397665" y="2506662"/>
            <a:ext cx="3394166" cy="4351338"/>
          </a:xfrm>
          <a:prstGeom prst="rect">
            <a:avLst/>
          </a:prstGeom>
          <a:solidFill>
            <a:srgbClr val="06999E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b="1" u="sng" dirty="0" smtClean="0">
                <a:solidFill>
                  <a:schemeClr val="bg1"/>
                </a:solidFill>
              </a:rPr>
              <a:t>Hovedmål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Styrke framtidig næringsutvikling ved å bli kjent med og se muligheter i egen region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solidFill>
                  <a:schemeClr val="bg1"/>
                </a:solidFill>
              </a:rPr>
              <a:t>Regionens stedskvaliteter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solidFill>
                  <a:schemeClr val="bg1"/>
                </a:solidFill>
              </a:rPr>
              <a:t>Kunnskap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solidFill>
                  <a:schemeClr val="bg1"/>
                </a:solidFill>
              </a:rPr>
              <a:t>Verktøykasse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916701" y="2865744"/>
            <a:ext cx="3696677" cy="3108543"/>
          </a:xfrm>
          <a:prstGeom prst="rect">
            <a:avLst/>
          </a:prstGeom>
          <a:solidFill>
            <a:srgbClr val="FF009C"/>
          </a:solidFill>
        </p:spPr>
        <p:txBody>
          <a:bodyPr wrap="square" rtlCol="0">
            <a:spAutoFit/>
          </a:bodyPr>
          <a:lstStyle/>
          <a:p>
            <a:r>
              <a:rPr lang="nb-NO" sz="2800" b="1" u="sng" dirty="0">
                <a:solidFill>
                  <a:schemeClr val="bg1"/>
                </a:solidFill>
              </a:rPr>
              <a:t>Hovedmål</a:t>
            </a:r>
            <a:br>
              <a:rPr lang="nb-NO" sz="2800" b="1" u="sng" dirty="0">
                <a:solidFill>
                  <a:schemeClr val="bg1"/>
                </a:solidFill>
              </a:rPr>
            </a:br>
            <a:r>
              <a:rPr lang="nb-NO" sz="2800" dirty="0">
                <a:solidFill>
                  <a:schemeClr val="bg1"/>
                </a:solidFill>
              </a:rPr>
              <a:t>Styrke framtidig bedrifts- og næringsutvikling og utvikle entreprenørskapskultur i egen region</a:t>
            </a:r>
            <a:endParaRPr lang="nb-NO" sz="2800" b="1" u="sng" dirty="0">
              <a:solidFill>
                <a:schemeClr val="bg1"/>
              </a:solidFill>
            </a:endParaRPr>
          </a:p>
        </p:txBody>
      </p:sp>
      <p:sp>
        <p:nvSpPr>
          <p:cNvPr id="13" name="Plassholder for innhold 2"/>
          <p:cNvSpPr txBox="1">
            <a:spLocks/>
          </p:cNvSpPr>
          <p:nvPr/>
        </p:nvSpPr>
        <p:spPr>
          <a:xfrm>
            <a:off x="4455646" y="2450288"/>
            <a:ext cx="3394166" cy="4351338"/>
          </a:xfrm>
          <a:prstGeom prst="rect">
            <a:avLst/>
          </a:prstGeom>
          <a:solidFill>
            <a:srgbClr val="F3B044"/>
          </a:solidFill>
          <a:ln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b="1" u="sng" smtClean="0">
                <a:solidFill>
                  <a:schemeClr val="bg1"/>
                </a:solidFill>
              </a:rPr>
              <a:t>Hovedmål</a:t>
            </a:r>
          </a:p>
          <a:p>
            <a:pPr marL="0" indent="0">
              <a:buFont typeface="Arial"/>
              <a:buNone/>
            </a:pPr>
            <a:r>
              <a:rPr lang="nb-NO" smtClean="0">
                <a:solidFill>
                  <a:schemeClr val="bg1"/>
                </a:solidFill>
              </a:rPr>
              <a:t>Økt etablering og utvikling av en pilotmodell for distrikter, med opplæring og oppfølging, som involverer hele hjelpeapparatet 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9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rgbClr val="0699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/>
          <p:cNvSpPr txBox="1">
            <a:spLocks/>
          </p:cNvSpPr>
          <p:nvPr/>
        </p:nvSpPr>
        <p:spPr>
          <a:xfrm>
            <a:off x="369278" y="3130062"/>
            <a:ext cx="10269414" cy="1127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Tonny Mathiassen 	Trude Indrebø		</a:t>
            </a:r>
            <a:r>
              <a:rPr lang="nb-NO" b="1" dirty="0" smtClean="0">
                <a:solidFill>
                  <a:schemeClr val="bg1"/>
                </a:solidFill>
              </a:rPr>
              <a:t>Rune Steinsvik</a:t>
            </a:r>
            <a:endParaRPr lang="nb-NO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Grunnskolen 		Videregående Skole	Unge Gründere</a:t>
            </a:r>
          </a:p>
          <a:p>
            <a:pPr marL="0" indent="0">
              <a:buNone/>
            </a:pPr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 rot="21414158">
            <a:off x="-179462" y="624598"/>
            <a:ext cx="8955993" cy="808459"/>
          </a:xfrm>
          <a:prstGeom prst="rect">
            <a:avLst/>
          </a:prstGeom>
          <a:solidFill>
            <a:srgbClr val="F3B044"/>
          </a:solidFill>
          <a:effectLst>
            <a:outerShdw blurRad="444500" dist="266700" dir="6780000" sx="98000" sy="98000" algn="ctr" rotWithShape="0">
              <a:srgbClr val="000000">
                <a:alpha val="27000"/>
              </a:srgbClr>
            </a:outerShdw>
          </a:effectLst>
        </p:spPr>
        <p:txBody>
          <a:bodyPr wrap="square" lIns="827999" tIns="108000" rIns="144000" bIns="144000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		– TA KONTAKT</a:t>
            </a:r>
          </a:p>
        </p:txBody>
      </p:sp>
      <p:sp>
        <p:nvSpPr>
          <p:cNvPr id="10" name="Rektangel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31775">
            <a:solidFill>
              <a:srgbClr val="F3B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46">
            <a:off x="258953" y="459835"/>
            <a:ext cx="2505556" cy="177055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1" y="1674426"/>
            <a:ext cx="1291586" cy="1291586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8" y="5637490"/>
            <a:ext cx="1673883" cy="868357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589" y="383229"/>
            <a:ext cx="2552206" cy="890304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6" y="5637490"/>
            <a:ext cx="2409188" cy="84767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21" y="5627157"/>
            <a:ext cx="857486" cy="918392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2" y="5631356"/>
            <a:ext cx="2056111" cy="874491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 rot="20872376">
            <a:off x="9401274" y="4500958"/>
            <a:ext cx="2386584" cy="621791"/>
          </a:xfrm>
          <a:prstGeom prst="rect">
            <a:avLst/>
          </a:prstGeom>
          <a:solidFill>
            <a:srgbClr val="F007BB"/>
          </a:solidFill>
        </p:spPr>
        <p:txBody>
          <a:bodyPr wrap="square" rtlCol="0">
            <a:no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Lik oss på </a:t>
            </a:r>
            <a:r>
              <a:rPr lang="nb-NO" dirty="0" err="1">
                <a:solidFill>
                  <a:schemeClr val="bg1"/>
                </a:solidFill>
              </a:rPr>
              <a:t>Facebook</a:t>
            </a:r>
            <a:r>
              <a:rPr lang="nb-NO" dirty="0">
                <a:solidFill>
                  <a:schemeClr val="bg1"/>
                </a:solidFill>
              </a:rPr>
              <a:t>!</a:t>
            </a:r>
          </a:p>
          <a:p>
            <a:r>
              <a:rPr lang="nb-NO" sz="1200" dirty="0">
                <a:solidFill>
                  <a:schemeClr val="bg1"/>
                </a:solidFill>
              </a:rPr>
              <a:t>www.facebook.com/NordTroms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9" y="1816862"/>
            <a:ext cx="1701374" cy="1126884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63" y="1533364"/>
            <a:ext cx="1003726" cy="15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255</Words>
  <Application>Microsoft Office PowerPoint</Application>
  <PresentationFormat>Widescreen</PresentationFormat>
  <Paragraphs>72</Paragraphs>
  <Slides>7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Tonje Karlsen</dc:creator>
  <cp:lastModifiedBy>Tonny Mathiassen</cp:lastModifiedBy>
  <cp:revision>103</cp:revision>
  <dcterms:created xsi:type="dcterms:W3CDTF">2016-03-02T10:40:05Z</dcterms:created>
  <dcterms:modified xsi:type="dcterms:W3CDTF">2016-10-28T09:15:53Z</dcterms:modified>
</cp:coreProperties>
</file>