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94" r:id="rId8"/>
    <p:sldId id="283" r:id="rId9"/>
    <p:sldId id="284" r:id="rId10"/>
    <p:sldId id="287" r:id="rId11"/>
    <p:sldId id="281" r:id="rId12"/>
    <p:sldId id="265" r:id="rId13"/>
    <p:sldId id="286" r:id="rId14"/>
    <p:sldId id="282" r:id="rId15"/>
    <p:sldId id="273" r:id="rId16"/>
    <p:sldId id="274" r:id="rId17"/>
    <p:sldId id="275" r:id="rId18"/>
    <p:sldId id="301" r:id="rId19"/>
    <p:sldId id="302" r:id="rId20"/>
    <p:sldId id="299" r:id="rId21"/>
    <p:sldId id="300" r:id="rId22"/>
    <p:sldId id="291" r:id="rId23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D7"/>
          </a:solidFill>
        </a:fill>
      </a:tcStyle>
    </a:wholeTbl>
    <a:band2H>
      <a:tcTxStyle/>
      <a:tcStyle>
        <a:tcBdr/>
        <a:fill>
          <a:solidFill>
            <a:srgbClr val="E6EA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4DB"/>
          </a:solidFill>
        </a:fill>
      </a:tcStyle>
    </a:wholeTbl>
    <a:band2H>
      <a:tcTxStyle/>
      <a:tcStyle>
        <a:tcBdr/>
        <a:fill>
          <a:solidFill>
            <a:srgbClr val="E7EB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D6CA"/>
          </a:solidFill>
        </a:fill>
      </a:tcStyle>
    </a:wholeTbl>
    <a:band2H>
      <a:tcTxStyle/>
      <a:tcStyle>
        <a:tcBdr/>
        <a:fill>
          <a:solidFill>
            <a:srgbClr val="F9EC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21" autoAdjust="0"/>
    <p:restoredTop sz="85155" autoAdjust="0"/>
  </p:normalViewPr>
  <p:slideViewPr>
    <p:cSldViewPr snapToGrid="0" snapToObjects="1">
      <p:cViewPr varScale="1">
        <p:scale>
          <a:sx n="131" d="100"/>
          <a:sy n="131" d="100"/>
        </p:scale>
        <p:origin x="912" y="11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604733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alibri"/>
      </a:defRPr>
    </a:lvl1pPr>
    <a:lvl2pPr indent="228600" defTabSz="457200" latinLnBrk="0">
      <a:defRPr sz="1200">
        <a:latin typeface="+mj-lt"/>
        <a:ea typeface="+mj-ea"/>
        <a:cs typeface="+mj-cs"/>
        <a:sym typeface="Calibri"/>
      </a:defRPr>
    </a:lvl2pPr>
    <a:lvl3pPr indent="457200" defTabSz="457200" latinLnBrk="0">
      <a:defRPr sz="1200">
        <a:latin typeface="+mj-lt"/>
        <a:ea typeface="+mj-ea"/>
        <a:cs typeface="+mj-cs"/>
        <a:sym typeface="Calibri"/>
      </a:defRPr>
    </a:lvl3pPr>
    <a:lvl4pPr indent="685800" defTabSz="457200" latinLnBrk="0">
      <a:defRPr sz="1200">
        <a:latin typeface="+mj-lt"/>
        <a:ea typeface="+mj-ea"/>
        <a:cs typeface="+mj-cs"/>
        <a:sym typeface="Calibri"/>
      </a:defRPr>
    </a:lvl4pPr>
    <a:lvl5pPr indent="914400" defTabSz="457200" latinLnBrk="0"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51636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1291" cy="5143499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17"/>
          <p:cNvSpPr/>
          <p:nvPr/>
        </p:nvSpPr>
        <p:spPr>
          <a:xfrm>
            <a:off x="770102" y="1202534"/>
            <a:ext cx="7788779" cy="1191"/>
          </a:xfrm>
          <a:prstGeom prst="line">
            <a:avLst/>
          </a:prstGeom>
          <a:ln w="12700">
            <a:solidFill>
              <a:srgbClr val="00739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" name="Shape 18"/>
          <p:cNvSpPr/>
          <p:nvPr/>
        </p:nvSpPr>
        <p:spPr>
          <a:xfrm flipH="1">
            <a:off x="8377570" y="3057955"/>
            <a:ext cx="763706" cy="2085546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" name="Shape 19"/>
          <p:cNvSpPr/>
          <p:nvPr/>
        </p:nvSpPr>
        <p:spPr>
          <a:xfrm flipH="1">
            <a:off x="6924736" y="4135607"/>
            <a:ext cx="2216546" cy="1007894"/>
          </a:xfrm>
          <a:prstGeom prst="line">
            <a:avLst/>
          </a:prstGeom>
          <a:ln w="25400">
            <a:solidFill>
              <a:srgbClr val="59BEC9">
                <a:alpha val="54118"/>
              </a:srgb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" name="Shape 20"/>
          <p:cNvSpPr/>
          <p:nvPr/>
        </p:nvSpPr>
        <p:spPr>
          <a:xfrm flipH="1">
            <a:off x="8684082" y="3981658"/>
            <a:ext cx="457201" cy="1161842"/>
          </a:xfrm>
          <a:prstGeom prst="line">
            <a:avLst/>
          </a:prstGeom>
          <a:ln w="19050">
            <a:solidFill>
              <a:srgbClr val="007396">
                <a:alpha val="60000"/>
              </a:srgbClr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1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53" y="0"/>
            <a:ext cx="9141292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685800" y="1432805"/>
            <a:ext cx="4934354" cy="1102520"/>
          </a:xfrm>
          <a:prstGeom prst="rect">
            <a:avLst/>
          </a:prstGeom>
        </p:spPr>
        <p:txBody>
          <a:bodyPr anchor="b"/>
          <a:lstStyle/>
          <a:p>
            <a:r>
              <a:t>Titteltekst</a:t>
            </a:r>
          </a:p>
        </p:txBody>
      </p:sp>
      <p:sp>
        <p:nvSpPr>
          <p:cNvPr id="23" name="Shape 23"/>
          <p:cNvSpPr/>
          <p:nvPr/>
        </p:nvSpPr>
        <p:spPr>
          <a:xfrm>
            <a:off x="694366" y="2619019"/>
            <a:ext cx="4675782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4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" y="2"/>
            <a:ext cx="1183206" cy="1979704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Shape 25"/>
          <p:cNvSpPr/>
          <p:nvPr/>
        </p:nvSpPr>
        <p:spPr>
          <a:xfrm flipV="1">
            <a:off x="2488893" y="2162368"/>
            <a:ext cx="6655107" cy="2981140"/>
          </a:xfrm>
          <a:prstGeom prst="line">
            <a:avLst/>
          </a:prstGeom>
          <a:ln w="25400">
            <a:solidFill>
              <a:srgbClr val="FFE6C5">
                <a:alpha val="37000"/>
              </a:srgb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" name="Shape 26"/>
          <p:cNvSpPr/>
          <p:nvPr/>
        </p:nvSpPr>
        <p:spPr>
          <a:xfrm>
            <a:off x="6248998" y="845693"/>
            <a:ext cx="2030057" cy="4297813"/>
          </a:xfrm>
          <a:prstGeom prst="line">
            <a:avLst/>
          </a:prstGeom>
          <a:ln w="19050">
            <a:solidFill>
              <a:srgbClr val="FFE6C5">
                <a:alpha val="49000"/>
              </a:srgb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" name="Shape 27"/>
          <p:cNvSpPr/>
          <p:nvPr/>
        </p:nvSpPr>
        <p:spPr>
          <a:xfrm>
            <a:off x="5726134" y="2315270"/>
            <a:ext cx="3417866" cy="1358659"/>
          </a:xfrm>
          <a:prstGeom prst="line">
            <a:avLst/>
          </a:prstGeom>
          <a:ln w="19050">
            <a:solidFill>
              <a:srgbClr val="FFE6C5">
                <a:alpha val="19000"/>
              </a:srgb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" name="Shape 28"/>
          <p:cNvSpPr>
            <a:spLocks noGrp="1"/>
          </p:cNvSpPr>
          <p:nvPr>
            <p:ph type="pic" idx="13"/>
          </p:nvPr>
        </p:nvSpPr>
        <p:spPr>
          <a:xfrm>
            <a:off x="4639704" y="-20464"/>
            <a:ext cx="4532857" cy="5186288"/>
          </a:xfrm>
          <a:prstGeom prst="rect">
            <a:avLst/>
          </a:prstGeom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9" name="Shape 29"/>
          <p:cNvSpPr/>
          <p:nvPr/>
        </p:nvSpPr>
        <p:spPr>
          <a:xfrm flipH="1">
            <a:off x="4595725" y="-83976"/>
            <a:ext cx="2026787" cy="5311452"/>
          </a:xfrm>
          <a:prstGeom prst="line">
            <a:avLst/>
          </a:prstGeom>
          <a:ln w="50800">
            <a:solidFill>
              <a:srgbClr val="00739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4"/>
          </p:nvPr>
        </p:nvSpPr>
        <p:spPr>
          <a:xfrm>
            <a:off x="4664491" y="4942413"/>
            <a:ext cx="343401" cy="23114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9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Foto: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sz="quarter" idx="15"/>
          </p:nvPr>
        </p:nvSpPr>
        <p:spPr>
          <a:xfrm>
            <a:off x="674764" y="2702714"/>
            <a:ext cx="4934355" cy="443755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Foredragsholder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sz="quarter" idx="16"/>
          </p:nvPr>
        </p:nvSpPr>
        <p:spPr>
          <a:xfrm>
            <a:off x="674764" y="3146468"/>
            <a:ext cx="4934355" cy="443754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None/>
              <a:defRPr sz="1800"/>
            </a:lvl1pPr>
          </a:lstStyle>
          <a:p>
            <a:r>
              <a:t>Tittel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sz="quarter" idx="17"/>
          </p:nvPr>
        </p:nvSpPr>
        <p:spPr>
          <a:xfrm>
            <a:off x="674764" y="3590221"/>
            <a:ext cx="4934355" cy="443754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None/>
              <a:defRPr sz="1400"/>
            </a:lvl1pPr>
          </a:lstStyle>
          <a:p>
            <a:r>
              <a:t>Kontekst</a:t>
            </a:r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Titteltekst</a:t>
            </a:r>
          </a:p>
        </p:txBody>
      </p:sp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Titteltekst</a:t>
            </a:r>
          </a:p>
        </p:txBody>
      </p:sp>
      <p:sp>
        <p:nvSpPr>
          <p:cNvPr id="51" name="Shape 51"/>
          <p:cNvSpPr>
            <a:spLocks noGrp="1"/>
          </p:cNvSpPr>
          <p:nvPr>
            <p:ph type="pic" sz="half" idx="13"/>
          </p:nvPr>
        </p:nvSpPr>
        <p:spPr>
          <a:xfrm>
            <a:off x="4627290" y="1391038"/>
            <a:ext cx="3910426" cy="3190888"/>
          </a:xfrm>
          <a:prstGeom prst="rect">
            <a:avLst/>
          </a:prstGeom>
          <a:effectLst>
            <a:outerShdw blurRad="355600" rotWithShape="0">
              <a:srgbClr val="000000">
                <a:alpha val="75000"/>
              </a:srgbClr>
            </a:outerShdw>
          </a:effectLst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2" name="Shape 52"/>
          <p:cNvSpPr/>
          <p:nvPr/>
        </p:nvSpPr>
        <p:spPr>
          <a:xfrm>
            <a:off x="4627290" y="4363485"/>
            <a:ext cx="343401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900"/>
            </a:lvl1pPr>
          </a:lstStyle>
          <a:p>
            <a:r>
              <a:t>Foto:</a:t>
            </a:r>
          </a:p>
        </p:txBody>
      </p:sp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xfrm>
            <a:off x="8921512" y="4878634"/>
            <a:ext cx="174772" cy="22698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4" name="Shape 54"/>
          <p:cNvSpPr>
            <a:spLocks noGrp="1"/>
          </p:cNvSpPr>
          <p:nvPr>
            <p:ph type="body" sz="half" idx="1"/>
          </p:nvPr>
        </p:nvSpPr>
        <p:spPr>
          <a:xfrm>
            <a:off x="670299" y="1403751"/>
            <a:ext cx="3710049" cy="3190876"/>
          </a:xfrm>
          <a:prstGeom prst="rect">
            <a:avLst/>
          </a:prstGeom>
        </p:spPr>
        <p:txBody>
          <a:bodyPr/>
          <a:lstStyle>
            <a:lvl1pPr marL="179999" indent="-179999">
              <a:buSzPct val="90000"/>
              <a:buFont typeface="Arial"/>
              <a:defRPr sz="1800"/>
            </a:lvl1pPr>
            <a:lvl2pPr marL="359999" indent="-179999">
              <a:defRPr sz="1700"/>
            </a:lvl2pPr>
            <a:lvl3pPr>
              <a:defRPr sz="1700"/>
            </a:lvl3pPr>
            <a:lvl4pPr>
              <a:buSzPct val="75000"/>
              <a:defRPr sz="1600"/>
            </a:lvl4pPr>
            <a:lvl5pPr>
              <a:buSzPct val="75000"/>
              <a:defRPr sz="1600"/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1291" cy="5143499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Shape 70"/>
          <p:cNvSpPr/>
          <p:nvPr/>
        </p:nvSpPr>
        <p:spPr>
          <a:xfrm flipH="1">
            <a:off x="8377570" y="3057955"/>
            <a:ext cx="763706" cy="2085546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1" name="Shape 71"/>
          <p:cNvSpPr/>
          <p:nvPr/>
        </p:nvSpPr>
        <p:spPr>
          <a:xfrm flipH="1">
            <a:off x="6924736" y="4135607"/>
            <a:ext cx="2216546" cy="1007894"/>
          </a:xfrm>
          <a:prstGeom prst="line">
            <a:avLst/>
          </a:prstGeom>
          <a:ln w="25400">
            <a:solidFill>
              <a:srgbClr val="59BEC9">
                <a:alpha val="54118"/>
              </a:srgb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2" name="Shape 72"/>
          <p:cNvSpPr/>
          <p:nvPr/>
        </p:nvSpPr>
        <p:spPr>
          <a:xfrm flipH="1">
            <a:off x="8684082" y="3981658"/>
            <a:ext cx="457201" cy="1161842"/>
          </a:xfrm>
          <a:prstGeom prst="line">
            <a:avLst/>
          </a:prstGeom>
          <a:ln w="19050">
            <a:solidFill>
              <a:srgbClr val="007396">
                <a:alpha val="60000"/>
              </a:srgb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1291" cy="5143499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Shape 81"/>
          <p:cNvSpPr/>
          <p:nvPr/>
        </p:nvSpPr>
        <p:spPr>
          <a:xfrm>
            <a:off x="770102" y="1202534"/>
            <a:ext cx="7788779" cy="1191"/>
          </a:xfrm>
          <a:prstGeom prst="line">
            <a:avLst/>
          </a:prstGeom>
          <a:ln w="12700">
            <a:solidFill>
              <a:srgbClr val="00739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2" name="Shape 82"/>
          <p:cNvSpPr/>
          <p:nvPr/>
        </p:nvSpPr>
        <p:spPr>
          <a:xfrm flipH="1">
            <a:off x="8377570" y="3057955"/>
            <a:ext cx="763706" cy="2085546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3" name="Shape 83"/>
          <p:cNvSpPr/>
          <p:nvPr/>
        </p:nvSpPr>
        <p:spPr>
          <a:xfrm flipH="1">
            <a:off x="6924736" y="4135607"/>
            <a:ext cx="2216546" cy="1007894"/>
          </a:xfrm>
          <a:prstGeom prst="line">
            <a:avLst/>
          </a:prstGeom>
          <a:ln w="25400">
            <a:solidFill>
              <a:srgbClr val="59BEC9">
                <a:alpha val="54118"/>
              </a:srgb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4" name="Shape 84"/>
          <p:cNvSpPr/>
          <p:nvPr/>
        </p:nvSpPr>
        <p:spPr>
          <a:xfrm flipH="1">
            <a:off x="8684082" y="3981658"/>
            <a:ext cx="457201" cy="1161842"/>
          </a:xfrm>
          <a:prstGeom prst="line">
            <a:avLst/>
          </a:prstGeom>
          <a:ln w="19050">
            <a:solidFill>
              <a:srgbClr val="007396">
                <a:alpha val="60000"/>
              </a:srgbClr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85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53" y="0"/>
            <a:ext cx="9141292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" y="2"/>
            <a:ext cx="1183206" cy="1979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image4.png" descr="LogoNorsk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363040" y="4384257"/>
            <a:ext cx="543972" cy="532756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Shape 88"/>
          <p:cNvSpPr/>
          <p:nvPr/>
        </p:nvSpPr>
        <p:spPr>
          <a:xfrm flipV="1">
            <a:off x="2488892" y="2035779"/>
            <a:ext cx="6953944" cy="3107728"/>
          </a:xfrm>
          <a:prstGeom prst="line">
            <a:avLst/>
          </a:prstGeom>
          <a:ln w="25400">
            <a:solidFill>
              <a:srgbClr val="FFE6C5">
                <a:alpha val="37000"/>
              </a:srgb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9" name="Shape 89"/>
          <p:cNvSpPr/>
          <p:nvPr/>
        </p:nvSpPr>
        <p:spPr>
          <a:xfrm>
            <a:off x="6248998" y="845693"/>
            <a:ext cx="2030057" cy="4297813"/>
          </a:xfrm>
          <a:prstGeom prst="line">
            <a:avLst/>
          </a:prstGeom>
          <a:ln w="19050">
            <a:solidFill>
              <a:srgbClr val="FFE6C5">
                <a:alpha val="49000"/>
              </a:srgb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0" name="Shape 90"/>
          <p:cNvSpPr/>
          <p:nvPr/>
        </p:nvSpPr>
        <p:spPr>
          <a:xfrm>
            <a:off x="5668984" y="2291719"/>
            <a:ext cx="3773857" cy="1504193"/>
          </a:xfrm>
          <a:prstGeom prst="line">
            <a:avLst/>
          </a:prstGeom>
          <a:ln w="19050">
            <a:solidFill>
              <a:srgbClr val="FFE6C5">
                <a:alpha val="19000"/>
              </a:srgb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1" name="Shape 91"/>
          <p:cNvSpPr/>
          <p:nvPr/>
        </p:nvSpPr>
        <p:spPr>
          <a:xfrm flipH="1">
            <a:off x="4515647" y="-1449294"/>
            <a:ext cx="2620073" cy="6858000"/>
          </a:xfrm>
          <a:prstGeom prst="line">
            <a:avLst/>
          </a:prstGeom>
          <a:ln w="50800">
            <a:solidFill>
              <a:srgbClr val="00739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694365" y="2704630"/>
            <a:ext cx="4675784" cy="120503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93" name="Shape 93"/>
          <p:cNvSpPr/>
          <p:nvPr/>
        </p:nvSpPr>
        <p:spPr>
          <a:xfrm>
            <a:off x="5370151" y="3004662"/>
            <a:ext cx="3773857" cy="1128145"/>
          </a:xfrm>
          <a:prstGeom prst="line">
            <a:avLst/>
          </a:prstGeom>
          <a:ln w="19050">
            <a:solidFill>
              <a:srgbClr val="FFE6C5">
                <a:alpha val="19000"/>
              </a:srgb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4" name="Shape 94"/>
          <p:cNvSpPr/>
          <p:nvPr/>
        </p:nvSpPr>
        <p:spPr>
          <a:xfrm>
            <a:off x="694365" y="4432889"/>
            <a:ext cx="977696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90000"/>
              </a:lnSpc>
              <a:spcBef>
                <a:spcPts val="300"/>
              </a:spcBef>
              <a:defRPr sz="14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uit.no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xfrm>
            <a:off x="8369984" y="4772058"/>
            <a:ext cx="188899" cy="264256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1291" cy="5143499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Shape 103"/>
          <p:cNvSpPr/>
          <p:nvPr/>
        </p:nvSpPr>
        <p:spPr>
          <a:xfrm>
            <a:off x="670299" y="1203724"/>
            <a:ext cx="7888582" cy="1"/>
          </a:xfrm>
          <a:prstGeom prst="line">
            <a:avLst/>
          </a:prstGeom>
          <a:ln w="12700">
            <a:solidFill>
              <a:srgbClr val="00739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4" name="Shape 104"/>
          <p:cNvSpPr/>
          <p:nvPr/>
        </p:nvSpPr>
        <p:spPr>
          <a:xfrm flipH="1">
            <a:off x="8377570" y="3057955"/>
            <a:ext cx="763706" cy="2085546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5" name="Shape 105"/>
          <p:cNvSpPr/>
          <p:nvPr/>
        </p:nvSpPr>
        <p:spPr>
          <a:xfrm flipH="1">
            <a:off x="6924736" y="4135607"/>
            <a:ext cx="2216546" cy="1007894"/>
          </a:xfrm>
          <a:prstGeom prst="line">
            <a:avLst/>
          </a:prstGeom>
          <a:ln w="25400">
            <a:solidFill>
              <a:srgbClr val="59BEC9">
                <a:alpha val="54118"/>
              </a:srgb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6" name="Shape 106"/>
          <p:cNvSpPr/>
          <p:nvPr/>
        </p:nvSpPr>
        <p:spPr>
          <a:xfrm flipH="1">
            <a:off x="8684082" y="3981658"/>
            <a:ext cx="457201" cy="1161842"/>
          </a:xfrm>
          <a:prstGeom prst="line">
            <a:avLst/>
          </a:prstGeom>
          <a:ln w="19050">
            <a:solidFill>
              <a:srgbClr val="007396">
                <a:alpha val="60000"/>
              </a:srgb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7" name="Shape 10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Titteltekst</a:t>
            </a:r>
          </a:p>
        </p:txBody>
      </p:sp>
      <p:sp>
        <p:nvSpPr>
          <p:cNvPr id="108" name="Shape 108"/>
          <p:cNvSpPr>
            <a:spLocks noGrp="1"/>
          </p:cNvSpPr>
          <p:nvPr>
            <p:ph type="pic" sz="half" idx="13"/>
          </p:nvPr>
        </p:nvSpPr>
        <p:spPr>
          <a:xfrm>
            <a:off x="4627290" y="1391038"/>
            <a:ext cx="3910426" cy="3190888"/>
          </a:xfrm>
          <a:prstGeom prst="rect">
            <a:avLst/>
          </a:prstGeom>
          <a:effectLst>
            <a:outerShdw blurRad="355600" rotWithShape="0">
              <a:srgbClr val="000000">
                <a:alpha val="75000"/>
              </a:srgbClr>
            </a:outerShdw>
          </a:effectLst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9" name="Shape 109"/>
          <p:cNvSpPr/>
          <p:nvPr/>
        </p:nvSpPr>
        <p:spPr>
          <a:xfrm>
            <a:off x="4627290" y="4363485"/>
            <a:ext cx="343401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900"/>
            </a:lvl1pPr>
          </a:lstStyle>
          <a:p>
            <a:r>
              <a:t>Foto:</a:t>
            </a:r>
          </a:p>
        </p:txBody>
      </p:sp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xfrm>
            <a:off x="8921512" y="4878634"/>
            <a:ext cx="174772" cy="22698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body" sz="half" idx="1"/>
          </p:nvPr>
        </p:nvSpPr>
        <p:spPr>
          <a:xfrm>
            <a:off x="670299" y="1403751"/>
            <a:ext cx="3710049" cy="3190876"/>
          </a:xfrm>
          <a:prstGeom prst="rect">
            <a:avLst/>
          </a:prstGeom>
        </p:spPr>
        <p:txBody>
          <a:bodyPr/>
          <a:lstStyle>
            <a:lvl1pPr marL="179999" indent="-179999">
              <a:buSzPct val="90000"/>
              <a:buFont typeface="Arial"/>
              <a:defRPr sz="1800"/>
            </a:lvl1pPr>
            <a:lvl2pPr marL="359999" indent="-179999">
              <a:defRPr sz="1700"/>
            </a:lvl2pPr>
            <a:lvl3pPr>
              <a:defRPr sz="1700"/>
            </a:lvl3pPr>
            <a:lvl4pPr>
              <a:buSzPct val="75000"/>
              <a:defRPr sz="1600"/>
            </a:lvl4pPr>
            <a:lvl5pPr>
              <a:buSzPct val="75000"/>
              <a:defRPr sz="1600"/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0"/>
            <a:ext cx="9141291" cy="514349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/>
        </p:nvSpPr>
        <p:spPr>
          <a:xfrm>
            <a:off x="670299" y="1203724"/>
            <a:ext cx="7888582" cy="1"/>
          </a:xfrm>
          <a:prstGeom prst="line">
            <a:avLst/>
          </a:prstGeom>
          <a:ln w="12700">
            <a:solidFill>
              <a:srgbClr val="00739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" name="Shape 4"/>
          <p:cNvSpPr/>
          <p:nvPr/>
        </p:nvSpPr>
        <p:spPr>
          <a:xfrm flipH="1">
            <a:off x="8377570" y="3057955"/>
            <a:ext cx="763706" cy="2085546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" name="Shape 5"/>
          <p:cNvSpPr/>
          <p:nvPr/>
        </p:nvSpPr>
        <p:spPr>
          <a:xfrm flipH="1">
            <a:off x="6924736" y="4135607"/>
            <a:ext cx="2216546" cy="1007894"/>
          </a:xfrm>
          <a:prstGeom prst="line">
            <a:avLst/>
          </a:prstGeom>
          <a:ln w="25400">
            <a:solidFill>
              <a:srgbClr val="59BEC9">
                <a:alpha val="54118"/>
              </a:srgb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" name="Shape 6"/>
          <p:cNvSpPr/>
          <p:nvPr/>
        </p:nvSpPr>
        <p:spPr>
          <a:xfrm flipH="1">
            <a:off x="8684082" y="3981658"/>
            <a:ext cx="457201" cy="1161842"/>
          </a:xfrm>
          <a:prstGeom prst="line">
            <a:avLst/>
          </a:prstGeom>
          <a:ln w="19050">
            <a:solidFill>
              <a:srgbClr val="007396">
                <a:alpha val="60000"/>
              </a:srgb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670299" y="225155"/>
            <a:ext cx="7880117" cy="912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Titteltekst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xfrm>
            <a:off x="8920800" y="4878000"/>
            <a:ext cx="174772" cy="22698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ctr"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670299" y="1313386"/>
            <a:ext cx="7888584" cy="32812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2pPr marL="359999" indent="-179999">
              <a:buSzPct val="100000"/>
              <a:buFont typeface="Arial"/>
              <a:buChar char="•"/>
              <a:defRPr sz="1900"/>
            </a:lvl2pPr>
            <a:lvl3pPr marL="539999" indent="-179999">
              <a:buSzPct val="100000"/>
              <a:buFont typeface="Arial"/>
              <a:buChar char="-"/>
              <a:defRPr sz="1900"/>
            </a:lvl3pPr>
            <a:lvl4pPr marL="719999" indent="-180000">
              <a:buSzPct val="50000"/>
              <a:buFont typeface="Arial"/>
              <a:buChar char="‣"/>
              <a:defRPr sz="1800"/>
            </a:lvl4pPr>
            <a:lvl5pPr marL="900000" indent="-180000">
              <a:buSzPct val="50000"/>
              <a:buFont typeface="Arial"/>
              <a:buChar char="»"/>
              <a:defRPr sz="1800"/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ransition spd="med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180000" marR="0" indent="-180000" algn="l" defTabSz="457200" latinLnBrk="0">
        <a:lnSpc>
          <a:spcPct val="100000"/>
        </a:lnSpc>
        <a:spcBef>
          <a:spcPts val="400"/>
        </a:spcBef>
        <a:spcAft>
          <a:spcPts val="0"/>
        </a:spcAft>
        <a:buClrTx/>
        <a:buSzPct val="75000"/>
        <a:buFontTx/>
        <a:buChar char="๏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228600" algn="l" defTabSz="45720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457200" algn="l" defTabSz="45720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685800" algn="l" defTabSz="45720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914400" algn="l" defTabSz="45720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1143000" algn="l" defTabSz="45720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1371600" algn="l" defTabSz="45720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1600200" algn="l" defTabSz="45720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l" defTabSz="45720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ctrTitle"/>
          </p:nvPr>
        </p:nvSpPr>
        <p:spPr>
          <a:xfrm>
            <a:off x="685800" y="1432805"/>
            <a:ext cx="5678137" cy="1102520"/>
          </a:xfrm>
          <a:prstGeom prst="rect">
            <a:avLst/>
          </a:prstGeom>
        </p:spPr>
        <p:txBody>
          <a:bodyPr anchor="ctr"/>
          <a:lstStyle/>
          <a:p>
            <a:pPr>
              <a:defRPr sz="1800"/>
            </a:pPr>
            <a:r>
              <a:rPr lang="nb-NO" dirty="0" smtClean="0"/>
              <a:t>Med kunnskap bygger vi landsdelen</a:t>
            </a:r>
            <a:endParaRPr dirty="0"/>
          </a:p>
        </p:txBody>
      </p:sp>
      <p:pic>
        <p:nvPicPr>
          <p:cNvPr id="128" name="NORDLYS 073A0409-2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27431" r="15454" b="750"/>
          <a:stretch>
            <a:fillRect/>
          </a:stretch>
        </p:blipFill>
        <p:spPr>
          <a:xfrm>
            <a:off x="4639704" y="-20464"/>
            <a:ext cx="4532710" cy="51863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430" y="0"/>
                </a:moveTo>
                <a:lnTo>
                  <a:pt x="0" y="21600"/>
                </a:lnTo>
                <a:lnTo>
                  <a:pt x="21562" y="21572"/>
                </a:lnTo>
                <a:lnTo>
                  <a:pt x="21600" y="28"/>
                </a:lnTo>
                <a:lnTo>
                  <a:pt x="9430" y="0"/>
                </a:lnTo>
                <a:close/>
              </a:path>
            </a:pathLst>
          </a:custGeom>
        </p:spPr>
      </p:pic>
      <p:sp>
        <p:nvSpPr>
          <p:cNvPr id="129" name="Shape 129"/>
          <p:cNvSpPr>
            <a:spLocks noGrp="1"/>
          </p:cNvSpPr>
          <p:nvPr>
            <p:ph type="body" idx="14"/>
          </p:nvPr>
        </p:nvSpPr>
        <p:spPr>
          <a:xfrm>
            <a:off x="4664491" y="4942413"/>
            <a:ext cx="1174587" cy="231141"/>
          </a:xfrm>
          <a:prstGeom prst="rect">
            <a:avLst/>
          </a:prstGeom>
        </p:spPr>
        <p:txBody>
          <a:bodyPr/>
          <a:lstStyle/>
          <a:p>
            <a:r>
              <a:t>Foto: Stig Brøndbo, UiT</a:t>
            </a:r>
          </a:p>
        </p:txBody>
      </p:sp>
      <p:sp>
        <p:nvSpPr>
          <p:cNvPr id="130" name="Shape 130"/>
          <p:cNvSpPr>
            <a:spLocks noGrp="1"/>
          </p:cNvSpPr>
          <p:nvPr>
            <p:ph type="body" idx="15"/>
          </p:nvPr>
        </p:nvSpPr>
        <p:spPr>
          <a:prstGeom prst="rect">
            <a:avLst/>
          </a:prstGeom>
        </p:spPr>
        <p:txBody>
          <a:bodyPr/>
          <a:lstStyle>
            <a:lvl1pPr>
              <a:defRPr sz="1700"/>
            </a:lvl1pPr>
          </a:lstStyle>
          <a:p>
            <a:r>
              <a:rPr lang="nb-NO" dirty="0" smtClean="0"/>
              <a:t>Wenche Jakobsen</a:t>
            </a:r>
            <a:endParaRPr dirty="0"/>
          </a:p>
        </p:txBody>
      </p:sp>
      <p:sp>
        <p:nvSpPr>
          <p:cNvPr id="131" name="Shape 131"/>
          <p:cNvSpPr>
            <a:spLocks noGrp="1"/>
          </p:cNvSpPr>
          <p:nvPr>
            <p:ph type="body" idx="16"/>
          </p:nvPr>
        </p:nvSpPr>
        <p:spPr>
          <a:prstGeom prst="rect">
            <a:avLst/>
          </a:prstGeom>
        </p:spPr>
        <p:txBody>
          <a:bodyPr/>
          <a:lstStyle>
            <a:lvl1pPr>
              <a:defRPr sz="1700"/>
            </a:lvl1pPr>
          </a:lstStyle>
          <a:p>
            <a:r>
              <a:rPr lang="nb-NO" dirty="0" err="1" smtClean="0"/>
              <a:t>Pror</a:t>
            </a:r>
            <a:r>
              <a:rPr dirty="0" err="1" smtClean="0"/>
              <a:t>ektor</a:t>
            </a:r>
            <a:r>
              <a:rPr lang="nb-NO" dirty="0" smtClean="0"/>
              <a:t> for utdanning</a:t>
            </a:r>
            <a:endParaRPr dirty="0"/>
          </a:p>
        </p:txBody>
      </p:sp>
      <p:sp>
        <p:nvSpPr>
          <p:cNvPr id="132" name="Shape 132"/>
          <p:cNvSpPr>
            <a:spLocks noGrp="1"/>
          </p:cNvSpPr>
          <p:nvPr>
            <p:ph type="body" idx="17"/>
          </p:nvPr>
        </p:nvSpPr>
        <p:spPr>
          <a:prstGeom prst="rect">
            <a:avLst/>
          </a:prstGeom>
        </p:spPr>
        <p:txBody>
          <a:bodyPr/>
          <a:lstStyle>
            <a:lvl1pPr>
              <a:defRPr sz="900" i="1"/>
            </a:lvl1pPr>
          </a:lstStyle>
          <a:p>
            <a:r>
              <a:rPr dirty="0" smtClean="0"/>
              <a:t>01.</a:t>
            </a:r>
            <a:r>
              <a:rPr lang="nb-NO" dirty="0" smtClean="0"/>
              <a:t>11</a:t>
            </a:r>
            <a:r>
              <a:rPr dirty="0" smtClean="0"/>
              <a:t>.2016 </a:t>
            </a:r>
            <a:r>
              <a:rPr lang="nb-NO" dirty="0" smtClean="0"/>
              <a:t>Tromskonferansen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Shape 639"/>
          <p:cNvSpPr>
            <a:spLocks noGrp="1"/>
          </p:cNvSpPr>
          <p:nvPr>
            <p:ph type="sldNum" sz="quarter" idx="2"/>
          </p:nvPr>
        </p:nvSpPr>
        <p:spPr>
          <a:xfrm>
            <a:off x="8885484" y="4878000"/>
            <a:ext cx="245404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pic>
        <p:nvPicPr>
          <p:cNvPr id="640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49571" y="1132419"/>
            <a:ext cx="2325649" cy="3293177"/>
          </a:xfrm>
          <a:prstGeom prst="rect">
            <a:avLst/>
          </a:prstGeom>
          <a:ln w="12700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</p:spPr>
      </p:pic>
      <p:sp>
        <p:nvSpPr>
          <p:cNvPr id="641" name="Shape 641"/>
          <p:cNvSpPr/>
          <p:nvPr/>
        </p:nvSpPr>
        <p:spPr>
          <a:xfrm>
            <a:off x="671682" y="1132419"/>
            <a:ext cx="5274319" cy="350663"/>
          </a:xfrm>
          <a:prstGeom prst="rect">
            <a:avLst/>
          </a:prstGeom>
          <a:ln w="12700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>
                <a:solidFill>
                  <a:srgbClr val="0433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67 </a:t>
            </a:r>
            <a:r>
              <a:rPr dirty="0" err="1"/>
              <a:t>kandidater</a:t>
            </a:r>
            <a:r>
              <a:rPr dirty="0"/>
              <a:t> med </a:t>
            </a:r>
            <a:r>
              <a:rPr dirty="0" err="1"/>
              <a:t>hjemkommune</a:t>
            </a:r>
            <a:r>
              <a:rPr dirty="0"/>
              <a:t> i Nord-Troms</a:t>
            </a:r>
          </a:p>
        </p:txBody>
      </p:sp>
      <p:pic>
        <p:nvPicPr>
          <p:cNvPr id="642" name="Picture 641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7523721">
            <a:off x="2079061" y="1953488"/>
            <a:ext cx="1066332" cy="140895"/>
          </a:xfrm>
          <a:prstGeom prst="rect">
            <a:avLst/>
          </a:prstGeom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</p:pic>
      <p:sp>
        <p:nvSpPr>
          <p:cNvPr id="643" name="Shape 643"/>
          <p:cNvSpPr/>
          <p:nvPr/>
        </p:nvSpPr>
        <p:spPr>
          <a:xfrm>
            <a:off x="524367" y="2559803"/>
            <a:ext cx="2480219" cy="617362"/>
          </a:xfrm>
          <a:prstGeom prst="rect">
            <a:avLst/>
          </a:prstGeom>
          <a:ln w="12700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>
                <a:solidFill>
                  <a:srgbClr val="531B9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43 % har flyttet tilbake </a:t>
            </a:r>
          </a:p>
          <a:p>
            <a:pPr algn="ctr">
              <a:defRPr>
                <a:solidFill>
                  <a:srgbClr val="531B9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til Nord-Troms</a:t>
            </a:r>
          </a:p>
        </p:txBody>
      </p:sp>
      <p:pic>
        <p:nvPicPr>
          <p:cNvPr id="644" name="Picture 643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3276279">
            <a:off x="3461681" y="1953372"/>
            <a:ext cx="1066333" cy="140895"/>
          </a:xfrm>
          <a:prstGeom prst="rect">
            <a:avLst/>
          </a:prstGeom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</p:pic>
      <p:sp>
        <p:nvSpPr>
          <p:cNvPr id="645" name="Shape 645"/>
          <p:cNvSpPr/>
          <p:nvPr/>
        </p:nvSpPr>
        <p:spPr>
          <a:xfrm>
            <a:off x="3524354" y="2559803"/>
            <a:ext cx="2327968" cy="617362"/>
          </a:xfrm>
          <a:prstGeom prst="rect">
            <a:avLst/>
          </a:prstGeom>
          <a:ln w="12700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>
                <a:solidFill>
                  <a:srgbClr val="008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39 % har arbeidssted</a:t>
            </a:r>
          </a:p>
          <a:p>
            <a:pPr algn="ctr">
              <a:defRPr>
                <a:solidFill>
                  <a:srgbClr val="008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Tromsø</a:t>
            </a:r>
          </a:p>
        </p:txBody>
      </p:sp>
      <p:sp>
        <p:nvSpPr>
          <p:cNvPr id="9" name="Shape 641"/>
          <p:cNvSpPr/>
          <p:nvPr/>
        </p:nvSpPr>
        <p:spPr>
          <a:xfrm>
            <a:off x="659410" y="3761549"/>
            <a:ext cx="5298884" cy="369332"/>
          </a:xfrm>
          <a:prstGeom prst="rect">
            <a:avLst/>
          </a:prstGeom>
          <a:ln w="12700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>
                <a:solidFill>
                  <a:srgbClr val="0433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nb-NO" dirty="0" smtClean="0"/>
              <a:t>51% av alle </a:t>
            </a:r>
            <a:r>
              <a:rPr lang="nb-NO" smtClean="0"/>
              <a:t>kandidater har </a:t>
            </a:r>
            <a:r>
              <a:rPr lang="nb-NO" dirty="0" smtClean="0"/>
              <a:t>arbeidssted i Troms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Shape 578"/>
          <p:cNvSpPr>
            <a:spLocks noGrp="1"/>
          </p:cNvSpPr>
          <p:nvPr>
            <p:ph type="sldNum" sz="quarter" idx="2"/>
          </p:nvPr>
        </p:nvSpPr>
        <p:spPr>
          <a:xfrm>
            <a:off x="8885484" y="4878000"/>
            <a:ext cx="245404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grpSp>
        <p:nvGrpSpPr>
          <p:cNvPr id="581" name="Group 581"/>
          <p:cNvGrpSpPr/>
          <p:nvPr/>
        </p:nvGrpSpPr>
        <p:grpSpPr>
          <a:xfrm>
            <a:off x="-85725" y="1899146"/>
            <a:ext cx="9229726" cy="1458163"/>
            <a:chOff x="0" y="0"/>
            <a:chExt cx="9229724" cy="1458162"/>
          </a:xfrm>
        </p:grpSpPr>
        <p:sp>
          <p:nvSpPr>
            <p:cNvPr id="579" name="Shape 579"/>
            <p:cNvSpPr/>
            <p:nvPr/>
          </p:nvSpPr>
          <p:spPr>
            <a:xfrm>
              <a:off x="-1" y="-1"/>
              <a:ext cx="9229726" cy="1458164"/>
            </a:xfrm>
            <a:prstGeom prst="rect">
              <a:avLst/>
            </a:prstGeom>
            <a:solidFill>
              <a:srgbClr val="C0EDF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700" b="1"/>
              </a:pPr>
              <a:endParaRPr/>
            </a:p>
          </p:txBody>
        </p:sp>
        <p:sp>
          <p:nvSpPr>
            <p:cNvPr id="580" name="Shape 580"/>
            <p:cNvSpPr/>
            <p:nvPr/>
          </p:nvSpPr>
          <p:spPr>
            <a:xfrm>
              <a:off x="-1" y="473810"/>
              <a:ext cx="9229726" cy="510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700" b="1"/>
              </a:lvl1pPr>
            </a:lstStyle>
            <a:p>
              <a:r>
                <a:t>Forskningsbasert undervisning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>
            <a:spLocks noGrp="1"/>
          </p:cNvSpPr>
          <p:nvPr>
            <p:ph type="sldNum" sz="quarter" idx="2"/>
          </p:nvPr>
        </p:nvSpPr>
        <p:spPr>
          <a:xfrm>
            <a:off x="8885484" y="4878000"/>
            <a:ext cx="245404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grpSp>
        <p:nvGrpSpPr>
          <p:cNvPr id="456" name="Group 456"/>
          <p:cNvGrpSpPr/>
          <p:nvPr/>
        </p:nvGrpSpPr>
        <p:grpSpPr>
          <a:xfrm>
            <a:off x="948406" y="1703554"/>
            <a:ext cx="654265" cy="614644"/>
            <a:chOff x="-8" y="-7"/>
            <a:chExt cx="654264" cy="614643"/>
          </a:xfrm>
        </p:grpSpPr>
        <p:sp>
          <p:nvSpPr>
            <p:cNvPr id="454" name="Shape 454"/>
            <p:cNvSpPr/>
            <p:nvPr/>
          </p:nvSpPr>
          <p:spPr>
            <a:xfrm>
              <a:off x="-9" y="-8"/>
              <a:ext cx="654249" cy="614644"/>
            </a:xfrm>
            <a:prstGeom prst="ellipse">
              <a:avLst/>
            </a:prstGeom>
            <a:solidFill>
              <a:srgbClr val="773F9B">
                <a:alpha val="40156"/>
              </a:srgbClr>
            </a:solid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619125">
                <a:defRPr sz="1300"/>
              </a:pPr>
              <a:endParaRPr/>
            </a:p>
          </p:txBody>
        </p:sp>
        <p:sp>
          <p:nvSpPr>
            <p:cNvPr id="455" name="Shape 455"/>
            <p:cNvSpPr/>
            <p:nvPr/>
          </p:nvSpPr>
          <p:spPr>
            <a:xfrm>
              <a:off x="8" y="126711"/>
              <a:ext cx="654249" cy="3612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algn="ctr" defTabSz="825500">
                <a:defRPr sz="1300"/>
              </a:lvl1pPr>
            </a:lstStyle>
            <a:p>
              <a:r>
                <a:t>3</a:t>
              </a:r>
            </a:p>
          </p:txBody>
        </p:sp>
      </p:grpSp>
      <p:grpSp>
        <p:nvGrpSpPr>
          <p:cNvPr id="459" name="Group 459"/>
          <p:cNvGrpSpPr/>
          <p:nvPr/>
        </p:nvGrpSpPr>
        <p:grpSpPr>
          <a:xfrm>
            <a:off x="3951922" y="1703554"/>
            <a:ext cx="654265" cy="614644"/>
            <a:chOff x="-8" y="-7"/>
            <a:chExt cx="654264" cy="614643"/>
          </a:xfrm>
        </p:grpSpPr>
        <p:sp>
          <p:nvSpPr>
            <p:cNvPr id="457" name="Shape 457"/>
            <p:cNvSpPr/>
            <p:nvPr/>
          </p:nvSpPr>
          <p:spPr>
            <a:xfrm>
              <a:off x="-9" y="-8"/>
              <a:ext cx="654249" cy="614644"/>
            </a:xfrm>
            <a:prstGeom prst="ellipse">
              <a:avLst/>
            </a:prstGeom>
            <a:solidFill>
              <a:srgbClr val="773F9B">
                <a:alpha val="40156"/>
              </a:srgbClr>
            </a:solid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619125">
                <a:defRPr sz="1300"/>
              </a:pPr>
              <a:endParaRPr/>
            </a:p>
          </p:txBody>
        </p:sp>
        <p:sp>
          <p:nvSpPr>
            <p:cNvPr id="458" name="Shape 458"/>
            <p:cNvSpPr/>
            <p:nvPr/>
          </p:nvSpPr>
          <p:spPr>
            <a:xfrm>
              <a:off x="8" y="126711"/>
              <a:ext cx="654249" cy="3612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algn="ctr" defTabSz="825500">
                <a:defRPr sz="1300"/>
              </a:lvl1pPr>
            </a:lstStyle>
            <a:p>
              <a:r>
                <a:t>5</a:t>
              </a:r>
            </a:p>
          </p:txBody>
        </p:sp>
      </p:grpSp>
      <p:grpSp>
        <p:nvGrpSpPr>
          <p:cNvPr id="462" name="Group 462"/>
          <p:cNvGrpSpPr/>
          <p:nvPr/>
        </p:nvGrpSpPr>
        <p:grpSpPr>
          <a:xfrm>
            <a:off x="6955435" y="1703554"/>
            <a:ext cx="654265" cy="614644"/>
            <a:chOff x="-8" y="-7"/>
            <a:chExt cx="654264" cy="614643"/>
          </a:xfrm>
        </p:grpSpPr>
        <p:sp>
          <p:nvSpPr>
            <p:cNvPr id="460" name="Shape 460"/>
            <p:cNvSpPr/>
            <p:nvPr/>
          </p:nvSpPr>
          <p:spPr>
            <a:xfrm>
              <a:off x="-9" y="-8"/>
              <a:ext cx="654249" cy="614644"/>
            </a:xfrm>
            <a:prstGeom prst="ellipse">
              <a:avLst/>
            </a:prstGeom>
            <a:solidFill>
              <a:srgbClr val="773F9B">
                <a:alpha val="40156"/>
              </a:srgbClr>
            </a:solid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619125">
                <a:defRPr sz="1300"/>
              </a:pPr>
              <a:endParaRPr/>
            </a:p>
          </p:txBody>
        </p:sp>
        <p:sp>
          <p:nvSpPr>
            <p:cNvPr id="461" name="Shape 461"/>
            <p:cNvSpPr/>
            <p:nvPr/>
          </p:nvSpPr>
          <p:spPr>
            <a:xfrm>
              <a:off x="8" y="126711"/>
              <a:ext cx="654249" cy="3612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algn="ctr" defTabSz="825500">
                <a:defRPr sz="1300"/>
              </a:lvl1pPr>
            </a:lstStyle>
            <a:p>
              <a:r>
                <a:t>1</a:t>
              </a:r>
            </a:p>
          </p:txBody>
        </p:sp>
      </p:grpSp>
      <p:grpSp>
        <p:nvGrpSpPr>
          <p:cNvPr id="465" name="Group 465"/>
          <p:cNvGrpSpPr/>
          <p:nvPr/>
        </p:nvGrpSpPr>
        <p:grpSpPr>
          <a:xfrm>
            <a:off x="1629865" y="3896545"/>
            <a:ext cx="654265" cy="614642"/>
            <a:chOff x="-8" y="-7"/>
            <a:chExt cx="654264" cy="614641"/>
          </a:xfrm>
        </p:grpSpPr>
        <p:sp>
          <p:nvSpPr>
            <p:cNvPr id="463" name="Shape 463"/>
            <p:cNvSpPr/>
            <p:nvPr/>
          </p:nvSpPr>
          <p:spPr>
            <a:xfrm>
              <a:off x="-9" y="-8"/>
              <a:ext cx="654249" cy="614642"/>
            </a:xfrm>
            <a:prstGeom prst="ellipse">
              <a:avLst/>
            </a:prstGeom>
            <a:solidFill>
              <a:srgbClr val="773F9B">
                <a:alpha val="40156"/>
              </a:srgbClr>
            </a:solid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619125">
                <a:defRPr sz="1300"/>
              </a:pPr>
              <a:endParaRPr/>
            </a:p>
          </p:txBody>
        </p:sp>
        <p:sp>
          <p:nvSpPr>
            <p:cNvPr id="464" name="Shape 464"/>
            <p:cNvSpPr/>
            <p:nvPr/>
          </p:nvSpPr>
          <p:spPr>
            <a:xfrm>
              <a:off x="8" y="126709"/>
              <a:ext cx="654249" cy="3612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algn="ctr" defTabSz="825500">
                <a:defRPr sz="1300"/>
              </a:lvl1pPr>
            </a:lstStyle>
            <a:p>
              <a:r>
                <a:t>2</a:t>
              </a:r>
            </a:p>
          </p:txBody>
        </p:sp>
      </p:grpSp>
      <p:grpSp>
        <p:nvGrpSpPr>
          <p:cNvPr id="468" name="Group 468"/>
          <p:cNvGrpSpPr/>
          <p:nvPr/>
        </p:nvGrpSpPr>
        <p:grpSpPr>
          <a:xfrm>
            <a:off x="6428794" y="3896559"/>
            <a:ext cx="1504262" cy="614676"/>
            <a:chOff x="0" y="0"/>
            <a:chExt cx="1504260" cy="614675"/>
          </a:xfrm>
        </p:grpSpPr>
        <p:sp>
          <p:nvSpPr>
            <p:cNvPr id="466" name="Shape 466"/>
            <p:cNvSpPr/>
            <p:nvPr/>
          </p:nvSpPr>
          <p:spPr>
            <a:xfrm>
              <a:off x="0" y="0"/>
              <a:ext cx="1504261" cy="614676"/>
            </a:xfrm>
            <a:prstGeom prst="roundRect">
              <a:avLst>
                <a:gd name="adj" fmla="val 31486"/>
              </a:avLst>
            </a:prstGeom>
            <a:solidFill>
              <a:srgbClr val="773F9B">
                <a:alpha val="40156"/>
              </a:srgbClr>
            </a:solid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619125">
                <a:defRPr sz="1300"/>
              </a:pPr>
              <a:endParaRPr/>
            </a:p>
          </p:txBody>
        </p:sp>
        <p:sp>
          <p:nvSpPr>
            <p:cNvPr id="467" name="Shape 467"/>
            <p:cNvSpPr/>
            <p:nvPr/>
          </p:nvSpPr>
          <p:spPr>
            <a:xfrm>
              <a:off x="56684" y="126703"/>
              <a:ext cx="1390894" cy="3612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algn="ctr" defTabSz="825500">
                <a:defRPr sz="1300"/>
              </a:lvl1pPr>
            </a:lstStyle>
            <a:p>
              <a:r>
                <a:t>2 + 2 + 1</a:t>
              </a:r>
            </a:p>
          </p:txBody>
        </p:sp>
      </p:grpSp>
      <p:pic>
        <p:nvPicPr>
          <p:cNvPr id="469" name="image4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29465" y="3081040"/>
            <a:ext cx="1425987" cy="1430193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pic>
        <p:nvPicPr>
          <p:cNvPr id="470" name="Jebsen-stiftelsen Logo Norsk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5418" y="3560315"/>
            <a:ext cx="4079289" cy="471643"/>
          </a:xfrm>
          <a:prstGeom prst="rect">
            <a:avLst/>
          </a:prstGeom>
          <a:ln w="12700">
            <a:miter lim="400000"/>
          </a:ln>
        </p:spPr>
      </p:pic>
      <p:pic>
        <p:nvPicPr>
          <p:cNvPr id="473" name="SFU-logo_Norsk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60039" y="625884"/>
            <a:ext cx="1830060" cy="15105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 descr="SFF-logo_Norsk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72" y="750562"/>
            <a:ext cx="2045426" cy="1260313"/>
          </a:xfrm>
          <a:prstGeom prst="rect">
            <a:avLst/>
          </a:prstGeom>
        </p:spPr>
      </p:pic>
      <p:pic>
        <p:nvPicPr>
          <p:cNvPr id="3" name="Picture 2" descr="SFI-logo_Norsk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266" y="597360"/>
            <a:ext cx="3307809" cy="1539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Shape 603"/>
          <p:cNvSpPr>
            <a:spLocks noGrp="1"/>
          </p:cNvSpPr>
          <p:nvPr>
            <p:ph type="sldNum" sz="quarter" idx="2"/>
          </p:nvPr>
        </p:nvSpPr>
        <p:spPr>
          <a:xfrm>
            <a:off x="8885484" y="4878000"/>
            <a:ext cx="245404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604" name="Shape 604"/>
          <p:cNvSpPr/>
          <p:nvPr/>
        </p:nvSpPr>
        <p:spPr>
          <a:xfrm>
            <a:off x="1489912" y="394411"/>
            <a:ext cx="6164176" cy="283791"/>
          </a:xfrm>
          <a:prstGeom prst="rect">
            <a:avLst/>
          </a:prstGeom>
          <a:ln w="12700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sz="2000" b="1">
                <a:solidFill>
                  <a:srgbClr val="0433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Andelen</a:t>
            </a:r>
            <a:r>
              <a:rPr spc="-12"/>
              <a:t> </a:t>
            </a:r>
            <a:r>
              <a:t>30-39</a:t>
            </a:r>
            <a:r>
              <a:rPr spc="-12"/>
              <a:t> </a:t>
            </a:r>
            <a:r>
              <a:t>åringer</a:t>
            </a:r>
            <a:r>
              <a:rPr spc="-12"/>
              <a:t> </a:t>
            </a:r>
            <a:r>
              <a:t>med</a:t>
            </a:r>
            <a:r>
              <a:rPr spc="-12"/>
              <a:t> </a:t>
            </a:r>
            <a:r>
              <a:t>h</a:t>
            </a:r>
            <a:r>
              <a:rPr spc="-12"/>
              <a:t>ø</a:t>
            </a:r>
            <a:r>
              <a:t>yere</a:t>
            </a:r>
            <a:r>
              <a:rPr spc="-12"/>
              <a:t> </a:t>
            </a:r>
            <a:r>
              <a:t>u</a:t>
            </a:r>
            <a:r>
              <a:rPr spc="-12"/>
              <a:t>t</a:t>
            </a:r>
            <a:r>
              <a:t>danning</a:t>
            </a:r>
            <a:r>
              <a:rPr sz="700"/>
              <a:t> (Kilde: </a:t>
            </a:r>
            <a:r>
              <a:rPr sz="700" spc="-8"/>
              <a:t>SSB)</a:t>
            </a:r>
          </a:p>
        </p:txBody>
      </p:sp>
      <p:sp>
        <p:nvSpPr>
          <p:cNvPr id="605" name="Shape 605"/>
          <p:cNvSpPr/>
          <p:nvPr/>
        </p:nvSpPr>
        <p:spPr>
          <a:xfrm>
            <a:off x="6626802" y="2594399"/>
            <a:ext cx="467460" cy="1092366"/>
          </a:xfrm>
          <a:prstGeom prst="rect">
            <a:avLst/>
          </a:prstGeom>
          <a:solidFill>
            <a:srgbClr val="FFC06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06" name="Shape 606"/>
          <p:cNvSpPr/>
          <p:nvPr/>
        </p:nvSpPr>
        <p:spPr>
          <a:xfrm>
            <a:off x="2770691" y="2555312"/>
            <a:ext cx="465513" cy="1130531"/>
          </a:xfrm>
          <a:prstGeom prst="rect">
            <a:avLst/>
          </a:prstGeom>
          <a:solidFill>
            <a:srgbClr val="6AB0B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07" name="Shape 607"/>
          <p:cNvSpPr/>
          <p:nvPr/>
        </p:nvSpPr>
        <p:spPr>
          <a:xfrm>
            <a:off x="4055009" y="2725723"/>
            <a:ext cx="469669" cy="960119"/>
          </a:xfrm>
          <a:prstGeom prst="rect">
            <a:avLst/>
          </a:prstGeom>
          <a:solidFill>
            <a:srgbClr val="6AB0B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08" name="Shape 608"/>
          <p:cNvSpPr/>
          <p:nvPr/>
        </p:nvSpPr>
        <p:spPr>
          <a:xfrm>
            <a:off x="5339324" y="2821319"/>
            <a:ext cx="469669" cy="864524"/>
          </a:xfrm>
          <a:prstGeom prst="rect">
            <a:avLst/>
          </a:prstGeom>
          <a:solidFill>
            <a:srgbClr val="6AB0B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09" name="Shape 609"/>
          <p:cNvSpPr/>
          <p:nvPr/>
        </p:nvSpPr>
        <p:spPr>
          <a:xfrm>
            <a:off x="7094261" y="2048215"/>
            <a:ext cx="467460" cy="1638551"/>
          </a:xfrm>
          <a:prstGeom prst="rect">
            <a:avLst/>
          </a:prstGeom>
          <a:solidFill>
            <a:srgbClr val="B67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10" name="Shape 610"/>
          <p:cNvSpPr/>
          <p:nvPr/>
        </p:nvSpPr>
        <p:spPr>
          <a:xfrm>
            <a:off x="3236204" y="2052392"/>
            <a:ext cx="469669" cy="1633452"/>
          </a:xfrm>
          <a:prstGeom prst="rect">
            <a:avLst/>
          </a:prstGeom>
          <a:solidFill>
            <a:srgbClr val="007492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11" name="Shape 611"/>
          <p:cNvSpPr/>
          <p:nvPr/>
        </p:nvSpPr>
        <p:spPr>
          <a:xfrm>
            <a:off x="4524677" y="2305929"/>
            <a:ext cx="465515" cy="1379915"/>
          </a:xfrm>
          <a:prstGeom prst="rect">
            <a:avLst/>
          </a:prstGeom>
          <a:solidFill>
            <a:srgbClr val="007492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12" name="Shape 612"/>
          <p:cNvSpPr/>
          <p:nvPr/>
        </p:nvSpPr>
        <p:spPr>
          <a:xfrm>
            <a:off x="5808994" y="2380744"/>
            <a:ext cx="465514" cy="1305099"/>
          </a:xfrm>
          <a:prstGeom prst="rect">
            <a:avLst/>
          </a:prstGeom>
          <a:solidFill>
            <a:srgbClr val="007492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13" name="Shape 613"/>
          <p:cNvSpPr/>
          <p:nvPr/>
        </p:nvSpPr>
        <p:spPr>
          <a:xfrm>
            <a:off x="2594970" y="3686764"/>
            <a:ext cx="5142047" cy="1"/>
          </a:xfrm>
          <a:prstGeom prst="line">
            <a:avLst/>
          </a:prstGeom>
          <a:ln w="9524">
            <a:solidFill>
              <a:srgbClr val="E0E0E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14" name="Shape 614"/>
          <p:cNvSpPr/>
          <p:nvPr/>
        </p:nvSpPr>
        <p:spPr>
          <a:xfrm>
            <a:off x="2878901" y="2349121"/>
            <a:ext cx="250826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z="1000" spc="-4"/>
            </a:lvl1pPr>
          </a:lstStyle>
          <a:p>
            <a:r>
              <a:t>32,5</a:t>
            </a:r>
          </a:p>
        </p:txBody>
      </p:sp>
      <p:sp>
        <p:nvSpPr>
          <p:cNvPr id="615" name="Shape 615"/>
          <p:cNvSpPr/>
          <p:nvPr/>
        </p:nvSpPr>
        <p:spPr>
          <a:xfrm>
            <a:off x="4164412" y="2519585"/>
            <a:ext cx="250826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z="1000" spc="-4"/>
            </a:lvl1pPr>
          </a:lstStyle>
          <a:p>
            <a:r>
              <a:t>27,6</a:t>
            </a:r>
          </a:p>
        </p:txBody>
      </p:sp>
      <p:sp>
        <p:nvSpPr>
          <p:cNvPr id="616" name="Shape 616"/>
          <p:cNvSpPr/>
          <p:nvPr/>
        </p:nvSpPr>
        <p:spPr>
          <a:xfrm>
            <a:off x="5449924" y="2613515"/>
            <a:ext cx="250826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z="1000" spc="-4"/>
            </a:lvl1pPr>
          </a:lstStyle>
          <a:p>
            <a:r>
              <a:t>24,9</a:t>
            </a:r>
          </a:p>
        </p:txBody>
      </p:sp>
      <p:sp>
        <p:nvSpPr>
          <p:cNvPr id="617" name="Shape 617"/>
          <p:cNvSpPr/>
          <p:nvPr/>
        </p:nvSpPr>
        <p:spPr>
          <a:xfrm>
            <a:off x="6735436" y="2387389"/>
            <a:ext cx="250826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z="1000" spc="-4"/>
            </a:lvl1pPr>
          </a:lstStyle>
          <a:p>
            <a:r>
              <a:t>31,4</a:t>
            </a:r>
          </a:p>
        </p:txBody>
      </p:sp>
      <p:sp>
        <p:nvSpPr>
          <p:cNvPr id="618" name="Shape 618"/>
          <p:cNvSpPr/>
          <p:nvPr/>
        </p:nvSpPr>
        <p:spPr>
          <a:xfrm>
            <a:off x="3396105" y="1844683"/>
            <a:ext cx="154306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z="1000" spc="-4"/>
            </a:lvl1pPr>
          </a:lstStyle>
          <a:p>
            <a:r>
              <a:t>47</a:t>
            </a:r>
          </a:p>
        </p:txBody>
      </p:sp>
      <p:sp>
        <p:nvSpPr>
          <p:cNvPr id="619" name="Shape 619"/>
          <p:cNvSpPr/>
          <p:nvPr/>
        </p:nvSpPr>
        <p:spPr>
          <a:xfrm>
            <a:off x="4631871" y="2098642"/>
            <a:ext cx="250826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z="1000" spc="-4"/>
            </a:lvl1pPr>
          </a:lstStyle>
          <a:p>
            <a:r>
              <a:t>39,7</a:t>
            </a:r>
          </a:p>
        </p:txBody>
      </p:sp>
      <p:sp>
        <p:nvSpPr>
          <p:cNvPr id="620" name="Shape 620"/>
          <p:cNvSpPr/>
          <p:nvPr/>
        </p:nvSpPr>
        <p:spPr>
          <a:xfrm>
            <a:off x="5917383" y="2175176"/>
            <a:ext cx="250826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z="1000" spc="-4"/>
            </a:lvl1pPr>
          </a:lstStyle>
          <a:p>
            <a:r>
              <a:t>37,5</a:t>
            </a:r>
          </a:p>
        </p:txBody>
      </p:sp>
      <p:sp>
        <p:nvSpPr>
          <p:cNvPr id="621" name="Shape 621"/>
          <p:cNvSpPr/>
          <p:nvPr/>
        </p:nvSpPr>
        <p:spPr>
          <a:xfrm>
            <a:off x="7205997" y="1841204"/>
            <a:ext cx="250826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z="1000" spc="-4"/>
            </a:lvl1pPr>
          </a:lstStyle>
          <a:p>
            <a:r>
              <a:t>47,1</a:t>
            </a:r>
          </a:p>
        </p:txBody>
      </p:sp>
      <p:sp>
        <p:nvSpPr>
          <p:cNvPr id="622" name="Shape 622"/>
          <p:cNvSpPr/>
          <p:nvPr/>
        </p:nvSpPr>
        <p:spPr>
          <a:xfrm>
            <a:off x="3047487" y="3774776"/>
            <a:ext cx="381001" cy="135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defRPr sz="1000" spc="-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</a:t>
            </a:r>
            <a:r>
              <a:rPr spc="0"/>
              <a:t>roms</a:t>
            </a:r>
          </a:p>
        </p:txBody>
      </p:sp>
      <p:sp>
        <p:nvSpPr>
          <p:cNvPr id="623" name="Shape 623"/>
          <p:cNvSpPr/>
          <p:nvPr/>
        </p:nvSpPr>
        <p:spPr>
          <a:xfrm>
            <a:off x="4245903" y="3774776"/>
            <a:ext cx="554991" cy="135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z="1000" spc="-9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Finnmark</a:t>
            </a:r>
          </a:p>
        </p:txBody>
      </p:sp>
      <p:sp>
        <p:nvSpPr>
          <p:cNvPr id="624" name="Shape 624"/>
          <p:cNvSpPr/>
          <p:nvPr/>
        </p:nvSpPr>
        <p:spPr>
          <a:xfrm>
            <a:off x="5538361" y="3774776"/>
            <a:ext cx="541021" cy="135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Nordland</a:t>
            </a:r>
          </a:p>
        </p:txBody>
      </p:sp>
      <p:sp>
        <p:nvSpPr>
          <p:cNvPr id="625" name="Shape 625"/>
          <p:cNvSpPr/>
          <p:nvPr/>
        </p:nvSpPr>
        <p:spPr>
          <a:xfrm>
            <a:off x="6760310" y="3774776"/>
            <a:ext cx="668021" cy="135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defRPr sz="1000" spc="-4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Hel</a:t>
            </a:r>
            <a:r>
              <a:rPr spc="0"/>
              <a:t>e </a:t>
            </a:r>
            <a:r>
              <a:t>landet</a:t>
            </a:r>
          </a:p>
        </p:txBody>
      </p:sp>
      <p:sp>
        <p:nvSpPr>
          <p:cNvPr id="626" name="Shape 626"/>
          <p:cNvSpPr/>
          <p:nvPr/>
        </p:nvSpPr>
        <p:spPr>
          <a:xfrm>
            <a:off x="4752771" y="4095708"/>
            <a:ext cx="67037" cy="67037"/>
          </a:xfrm>
          <a:prstGeom prst="rect">
            <a:avLst/>
          </a:prstGeom>
          <a:solidFill>
            <a:srgbClr val="6AB0B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27" name="Shape 627"/>
          <p:cNvSpPr/>
          <p:nvPr/>
        </p:nvSpPr>
        <p:spPr>
          <a:xfrm>
            <a:off x="4834277" y="4067335"/>
            <a:ext cx="322581" cy="13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z="1000" spc="-4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2000</a:t>
            </a:r>
          </a:p>
        </p:txBody>
      </p:sp>
      <p:sp>
        <p:nvSpPr>
          <p:cNvPr id="628" name="Shape 628"/>
          <p:cNvSpPr/>
          <p:nvPr/>
        </p:nvSpPr>
        <p:spPr>
          <a:xfrm>
            <a:off x="5240927" y="4095708"/>
            <a:ext cx="67037" cy="67037"/>
          </a:xfrm>
          <a:prstGeom prst="rect">
            <a:avLst/>
          </a:prstGeom>
          <a:solidFill>
            <a:srgbClr val="007492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29" name="Shape 629"/>
          <p:cNvSpPr/>
          <p:nvPr/>
        </p:nvSpPr>
        <p:spPr>
          <a:xfrm>
            <a:off x="5322432" y="4067335"/>
            <a:ext cx="322581" cy="13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z="1000" spc="-4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2014</a:t>
            </a:r>
          </a:p>
        </p:txBody>
      </p:sp>
      <p:sp>
        <p:nvSpPr>
          <p:cNvPr id="630" name="Shape 630"/>
          <p:cNvSpPr/>
          <p:nvPr/>
        </p:nvSpPr>
        <p:spPr>
          <a:xfrm>
            <a:off x="2838423" y="3430224"/>
            <a:ext cx="330050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000" b="1">
                <a:solidFill>
                  <a:srgbClr val="0433FF"/>
                </a:solidFill>
              </a:defRPr>
            </a:lvl1pPr>
          </a:lstStyle>
          <a:p>
            <a:r>
              <a:t>+1.1</a:t>
            </a:r>
          </a:p>
        </p:txBody>
      </p:sp>
      <p:sp>
        <p:nvSpPr>
          <p:cNvPr id="631" name="Shape 631"/>
          <p:cNvSpPr/>
          <p:nvPr/>
        </p:nvSpPr>
        <p:spPr>
          <a:xfrm>
            <a:off x="3318199" y="3430224"/>
            <a:ext cx="305679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000" b="1">
                <a:solidFill>
                  <a:srgbClr val="FF2600"/>
                </a:solidFill>
              </a:defRPr>
            </a:lvl1pPr>
          </a:lstStyle>
          <a:p>
            <a:r>
              <a:t>-0.1</a:t>
            </a:r>
          </a:p>
        </p:txBody>
      </p:sp>
      <p:sp>
        <p:nvSpPr>
          <p:cNvPr id="632" name="Shape 632"/>
          <p:cNvSpPr/>
          <p:nvPr/>
        </p:nvSpPr>
        <p:spPr>
          <a:xfrm>
            <a:off x="4137004" y="3430224"/>
            <a:ext cx="305679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000" b="1">
                <a:solidFill>
                  <a:srgbClr val="FF2600"/>
                </a:solidFill>
              </a:defRPr>
            </a:lvl1pPr>
          </a:lstStyle>
          <a:p>
            <a:r>
              <a:t>-3.8</a:t>
            </a:r>
          </a:p>
        </p:txBody>
      </p:sp>
      <p:sp>
        <p:nvSpPr>
          <p:cNvPr id="633" name="Shape 633"/>
          <p:cNvSpPr/>
          <p:nvPr/>
        </p:nvSpPr>
        <p:spPr>
          <a:xfrm>
            <a:off x="4604595" y="3430224"/>
            <a:ext cx="305679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000" b="1">
                <a:solidFill>
                  <a:srgbClr val="FF2600"/>
                </a:solidFill>
              </a:defRPr>
            </a:lvl1pPr>
          </a:lstStyle>
          <a:p>
            <a:r>
              <a:t>-5.4</a:t>
            </a:r>
          </a:p>
        </p:txBody>
      </p:sp>
      <p:sp>
        <p:nvSpPr>
          <p:cNvPr id="634" name="Shape 634"/>
          <p:cNvSpPr/>
          <p:nvPr/>
        </p:nvSpPr>
        <p:spPr>
          <a:xfrm>
            <a:off x="5421319" y="3430224"/>
            <a:ext cx="305679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000" b="1">
                <a:solidFill>
                  <a:srgbClr val="FF2600"/>
                </a:solidFill>
              </a:defRPr>
            </a:lvl1pPr>
          </a:lstStyle>
          <a:p>
            <a:r>
              <a:t>-6.5</a:t>
            </a:r>
          </a:p>
        </p:txBody>
      </p:sp>
      <p:sp>
        <p:nvSpPr>
          <p:cNvPr id="635" name="Shape 635"/>
          <p:cNvSpPr/>
          <p:nvPr/>
        </p:nvSpPr>
        <p:spPr>
          <a:xfrm>
            <a:off x="5888912" y="3430224"/>
            <a:ext cx="305679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000" b="1">
                <a:solidFill>
                  <a:srgbClr val="FF2600"/>
                </a:solidFill>
              </a:defRPr>
            </a:lvl1pPr>
          </a:lstStyle>
          <a:p>
            <a:r>
              <a:t>-9.6</a:t>
            </a:r>
          </a:p>
        </p:txBody>
      </p:sp>
      <p:sp>
        <p:nvSpPr>
          <p:cNvPr id="636" name="Shape 636"/>
          <p:cNvSpPr/>
          <p:nvPr/>
        </p:nvSpPr>
        <p:spPr>
          <a:xfrm>
            <a:off x="526198" y="3430224"/>
            <a:ext cx="1805432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000" b="1">
                <a:solidFill>
                  <a:srgbClr val="531B93"/>
                </a:solidFill>
              </a:defRPr>
            </a:lvl1pPr>
          </a:lstStyle>
          <a:p>
            <a:r>
              <a:t>I forhold til landsgjennomsnittet</a:t>
            </a:r>
          </a:p>
        </p:txBody>
      </p:sp>
      <p:sp>
        <p:nvSpPr>
          <p:cNvPr id="637" name="Shape 637"/>
          <p:cNvSpPr/>
          <p:nvPr/>
        </p:nvSpPr>
        <p:spPr>
          <a:xfrm>
            <a:off x="494543" y="3442924"/>
            <a:ext cx="5867890" cy="231141"/>
          </a:xfrm>
          <a:prstGeom prst="roundRect">
            <a:avLst>
              <a:gd name="adj" fmla="val 50000"/>
            </a:avLst>
          </a:prstGeom>
          <a:ln w="25400">
            <a:solidFill>
              <a:srgbClr val="531B93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Shape 583"/>
          <p:cNvSpPr>
            <a:spLocks noGrp="1"/>
          </p:cNvSpPr>
          <p:nvPr>
            <p:ph type="sldNum" sz="quarter" idx="2"/>
          </p:nvPr>
        </p:nvSpPr>
        <p:spPr>
          <a:xfrm>
            <a:off x="8885484" y="4878000"/>
            <a:ext cx="245404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584" name="Shape 584"/>
          <p:cNvSpPr/>
          <p:nvPr/>
        </p:nvSpPr>
        <p:spPr>
          <a:xfrm>
            <a:off x="1834996" y="1396074"/>
            <a:ext cx="1445331" cy="375232"/>
          </a:xfrm>
          <a:prstGeom prst="rect">
            <a:avLst/>
          </a:prstGeom>
          <a:ln w="12700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På campus</a:t>
            </a:r>
          </a:p>
        </p:txBody>
      </p:sp>
      <p:sp>
        <p:nvSpPr>
          <p:cNvPr id="585" name="Shape 585"/>
          <p:cNvSpPr/>
          <p:nvPr/>
        </p:nvSpPr>
        <p:spPr>
          <a:xfrm>
            <a:off x="3443530" y="2384134"/>
            <a:ext cx="1798301" cy="375232"/>
          </a:xfrm>
          <a:prstGeom prst="rect">
            <a:avLst/>
          </a:prstGeom>
          <a:ln w="12700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94219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Desentralisert</a:t>
            </a:r>
          </a:p>
        </p:txBody>
      </p:sp>
      <p:sp>
        <p:nvSpPr>
          <p:cNvPr id="586" name="Shape 586"/>
          <p:cNvSpPr/>
          <p:nvPr/>
        </p:nvSpPr>
        <p:spPr>
          <a:xfrm>
            <a:off x="4946396" y="3372194"/>
            <a:ext cx="2362608" cy="375232"/>
          </a:xfrm>
          <a:prstGeom prst="rect">
            <a:avLst/>
          </a:prstGeom>
          <a:ln w="12700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0433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Nye læringsformer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" grpId="1" animBg="1" advAuto="0"/>
      <p:bldP spid="585" grpId="2" animBg="1" advAuto="0"/>
      <p:bldP spid="586" grpId="3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>
            <a:spLocks noGrp="1"/>
          </p:cNvSpPr>
          <p:nvPr>
            <p:ph type="sldNum" sz="quarter" idx="2"/>
          </p:nvPr>
        </p:nvSpPr>
        <p:spPr>
          <a:xfrm>
            <a:off x="8885484" y="4878000"/>
            <a:ext cx="245404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grpSp>
        <p:nvGrpSpPr>
          <p:cNvPr id="528" name="Group 528"/>
          <p:cNvGrpSpPr/>
          <p:nvPr/>
        </p:nvGrpSpPr>
        <p:grpSpPr>
          <a:xfrm>
            <a:off x="-85725" y="1899146"/>
            <a:ext cx="9229726" cy="1458163"/>
            <a:chOff x="0" y="0"/>
            <a:chExt cx="9229724" cy="1458162"/>
          </a:xfrm>
        </p:grpSpPr>
        <p:sp>
          <p:nvSpPr>
            <p:cNvPr id="526" name="Shape 526"/>
            <p:cNvSpPr/>
            <p:nvPr/>
          </p:nvSpPr>
          <p:spPr>
            <a:xfrm>
              <a:off x="-1" y="-1"/>
              <a:ext cx="9229726" cy="1458164"/>
            </a:xfrm>
            <a:prstGeom prst="rect">
              <a:avLst/>
            </a:prstGeom>
            <a:solidFill>
              <a:srgbClr val="C0EDF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700" b="1"/>
              </a:pPr>
              <a:endParaRPr/>
            </a:p>
          </p:txBody>
        </p:sp>
        <p:sp>
          <p:nvSpPr>
            <p:cNvPr id="527" name="Shape 527"/>
            <p:cNvSpPr/>
            <p:nvPr/>
          </p:nvSpPr>
          <p:spPr>
            <a:xfrm>
              <a:off x="-1" y="264260"/>
              <a:ext cx="9229726" cy="929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2700" b="1"/>
              </a:pPr>
              <a:r>
                <a:t>UiT som kunnskapsdeler</a:t>
              </a:r>
            </a:p>
            <a:p>
              <a:pPr algn="ctr">
                <a:defRPr sz="2700"/>
              </a:pPr>
              <a:r>
                <a:t>Partnere i privat og offentlig sektor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>
            <a:spLocks noGrp="1"/>
          </p:cNvSpPr>
          <p:nvPr>
            <p:ph type="sldNum" sz="quarter" idx="2"/>
          </p:nvPr>
        </p:nvSpPr>
        <p:spPr>
          <a:xfrm>
            <a:off x="8885484" y="4878000"/>
            <a:ext cx="245404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sp>
        <p:nvSpPr>
          <p:cNvPr id="531" name="Shape 531"/>
          <p:cNvSpPr/>
          <p:nvPr/>
        </p:nvSpPr>
        <p:spPr>
          <a:xfrm>
            <a:off x="0" y="1642843"/>
            <a:ext cx="3186150" cy="857832"/>
          </a:xfrm>
          <a:prstGeom prst="rect">
            <a:avLst/>
          </a:prstGeom>
          <a:ln w="12700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 b="1">
                <a:solidFill>
                  <a:srgbClr val="94219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Erfaringer og behov</a:t>
            </a:r>
          </a:p>
          <a:p>
            <a:pPr algn="ctr">
              <a:defRPr sz="2000" b="1">
                <a:solidFill>
                  <a:srgbClr val="942192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300"/>
          </a:p>
          <a:p>
            <a:pPr algn="ctr">
              <a:defRPr sz="2000" b="1">
                <a:solidFill>
                  <a:srgbClr val="94219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Ny kunnskap i næringen </a:t>
            </a:r>
          </a:p>
        </p:txBody>
      </p:sp>
      <p:sp>
        <p:nvSpPr>
          <p:cNvPr id="532" name="Shape 532"/>
          <p:cNvSpPr/>
          <p:nvPr/>
        </p:nvSpPr>
        <p:spPr>
          <a:xfrm>
            <a:off x="2906077" y="4616262"/>
            <a:ext cx="3331846" cy="375231"/>
          </a:xfrm>
          <a:prstGeom prst="rect">
            <a:avLst/>
          </a:prstGeom>
          <a:ln w="12700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000" b="1">
                <a:solidFill>
                  <a:srgbClr val="94219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Formalkompetanse</a:t>
            </a:r>
          </a:p>
        </p:txBody>
      </p:sp>
      <p:sp>
        <p:nvSpPr>
          <p:cNvPr id="533" name="Shape 533"/>
          <p:cNvSpPr/>
          <p:nvPr/>
        </p:nvSpPr>
        <p:spPr>
          <a:xfrm>
            <a:off x="5676340" y="1350744"/>
            <a:ext cx="3331846" cy="1442031"/>
          </a:xfrm>
          <a:prstGeom prst="rect">
            <a:avLst/>
          </a:prstGeom>
          <a:ln w="12700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 b="1">
                <a:solidFill>
                  <a:srgbClr val="94219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Kjennskap til kandidatenes kompetanse </a:t>
            </a:r>
          </a:p>
          <a:p>
            <a:pPr algn="ctr">
              <a:defRPr sz="2000" b="1">
                <a:solidFill>
                  <a:srgbClr val="942192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300"/>
          </a:p>
          <a:p>
            <a:pPr algn="ctr">
              <a:defRPr sz="2000" b="1">
                <a:solidFill>
                  <a:srgbClr val="94219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Praksis underveis i utdanningen</a:t>
            </a:r>
          </a:p>
        </p:txBody>
      </p:sp>
      <p:sp>
        <p:nvSpPr>
          <p:cNvPr id="534" name="Shape 534"/>
          <p:cNvSpPr/>
          <p:nvPr/>
        </p:nvSpPr>
        <p:spPr>
          <a:xfrm>
            <a:off x="2079064" y="53394"/>
            <a:ext cx="5347250" cy="424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3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Samspill mellom arbeidsliv og studier</a:t>
            </a:r>
          </a:p>
        </p:txBody>
      </p:sp>
      <p:grpSp>
        <p:nvGrpSpPr>
          <p:cNvPr id="538" name="Group 538"/>
          <p:cNvGrpSpPr/>
          <p:nvPr/>
        </p:nvGrpSpPr>
        <p:grpSpPr>
          <a:xfrm>
            <a:off x="2447171" y="638377"/>
            <a:ext cx="4157517" cy="3743880"/>
            <a:chOff x="-92142" y="0"/>
            <a:chExt cx="4157516" cy="3743878"/>
          </a:xfrm>
        </p:grpSpPr>
        <p:sp>
          <p:nvSpPr>
            <p:cNvPr id="535" name="Shape 535"/>
            <p:cNvSpPr/>
            <p:nvPr/>
          </p:nvSpPr>
          <p:spPr>
            <a:xfrm>
              <a:off x="1218540" y="0"/>
              <a:ext cx="1628293" cy="1628293"/>
            </a:xfrm>
            <a:prstGeom prst="ellipse">
              <a:avLst/>
            </a:prstGeom>
            <a:solidFill>
              <a:srgbClr val="3484C9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>
                <a:spcBef>
                  <a:spcPts val="5500"/>
                </a:spcBef>
                <a:defRPr sz="25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rPr sz="2000" dirty="0"/>
                <a:t>Arbeidsliv</a:t>
              </a:r>
            </a:p>
          </p:txBody>
        </p:sp>
        <p:sp>
          <p:nvSpPr>
            <p:cNvPr id="536" name="Shape 536"/>
            <p:cNvSpPr/>
            <p:nvPr/>
          </p:nvSpPr>
          <p:spPr>
            <a:xfrm>
              <a:off x="2437080" y="2096301"/>
              <a:ext cx="1628294" cy="1628293"/>
            </a:xfrm>
            <a:prstGeom prst="ellipse">
              <a:avLst/>
            </a:prstGeom>
            <a:solidFill>
              <a:srgbClr val="3197E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>
                <a:spcBef>
                  <a:spcPts val="5500"/>
                </a:spcBef>
                <a:defRPr sz="25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rPr sz="2000" dirty="0"/>
                <a:t>Studenter</a:t>
              </a:r>
            </a:p>
          </p:txBody>
        </p:sp>
        <p:sp>
          <p:nvSpPr>
            <p:cNvPr id="537" name="Shape 537"/>
            <p:cNvSpPr/>
            <p:nvPr/>
          </p:nvSpPr>
          <p:spPr>
            <a:xfrm>
              <a:off x="-92142" y="2096300"/>
              <a:ext cx="1720435" cy="1647578"/>
            </a:xfrm>
            <a:prstGeom prst="ellipse">
              <a:avLst/>
            </a:prstGeom>
            <a:solidFill>
              <a:srgbClr val="72B1D7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>
                <a:spcBef>
                  <a:spcPts val="5500"/>
                </a:spcBef>
                <a:defRPr sz="25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rPr sz="2000" dirty="0"/>
                <a:t>Universitet</a:t>
              </a:r>
            </a:p>
          </p:txBody>
        </p:sp>
      </p:grpSp>
      <p:grpSp>
        <p:nvGrpSpPr>
          <p:cNvPr id="545" name="Group 545"/>
          <p:cNvGrpSpPr/>
          <p:nvPr/>
        </p:nvGrpSpPr>
        <p:grpSpPr>
          <a:xfrm>
            <a:off x="3465407" y="2180487"/>
            <a:ext cx="2228470" cy="1587612"/>
            <a:chOff x="-85885" y="-77793"/>
            <a:chExt cx="2228469" cy="1587610"/>
          </a:xfrm>
        </p:grpSpPr>
        <p:pic>
          <p:nvPicPr>
            <p:cNvPr id="539" name="Picture 538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 rot="18647430">
              <a:off x="-106262" y="93443"/>
              <a:ext cx="541189" cy="194004"/>
            </a:xfrm>
            <a:prstGeom prst="rect">
              <a:avLst/>
            </a:prstGeom>
            <a:effectLst/>
          </p:spPr>
        </p:pic>
        <p:pic>
          <p:nvPicPr>
            <p:cNvPr id="541" name="Picture 540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 rot="13752570">
              <a:off x="1621770" y="93443"/>
              <a:ext cx="541190" cy="194004"/>
            </a:xfrm>
            <a:prstGeom prst="rect">
              <a:avLst/>
            </a:prstGeom>
            <a:effectLst/>
          </p:spPr>
        </p:pic>
        <p:pic>
          <p:nvPicPr>
            <p:cNvPr id="543" name="Picture 542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761254" y="1315813"/>
              <a:ext cx="534191" cy="19400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1" grpId="1" animBg="1" advAuto="0"/>
      <p:bldP spid="532" grpId="3" animBg="1" advAuto="0"/>
      <p:bldP spid="533" grpId="2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Shape 547"/>
          <p:cNvSpPr>
            <a:spLocks noGrp="1"/>
          </p:cNvSpPr>
          <p:nvPr>
            <p:ph type="sldNum" sz="quarter" idx="2"/>
          </p:nvPr>
        </p:nvSpPr>
        <p:spPr>
          <a:xfrm>
            <a:off x="8885484" y="4878000"/>
            <a:ext cx="245404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sp>
        <p:nvSpPr>
          <p:cNvPr id="548" name="Shape 548"/>
          <p:cNvSpPr/>
          <p:nvPr/>
        </p:nvSpPr>
        <p:spPr>
          <a:xfrm>
            <a:off x="332080" y="1446874"/>
            <a:ext cx="3689163" cy="375232"/>
          </a:xfrm>
          <a:prstGeom prst="rect">
            <a:avLst/>
          </a:prstGeom>
          <a:ln w="12700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Bachelor- og </a:t>
            </a:r>
            <a:r>
              <a:rPr dirty="0" err="1"/>
              <a:t>Masteroppgaver</a:t>
            </a:r>
            <a:endParaRPr dirty="0"/>
          </a:p>
        </p:txBody>
      </p:sp>
      <p:sp>
        <p:nvSpPr>
          <p:cNvPr id="549" name="Shape 549"/>
          <p:cNvSpPr/>
          <p:nvPr/>
        </p:nvSpPr>
        <p:spPr>
          <a:xfrm>
            <a:off x="2505603" y="2384134"/>
            <a:ext cx="3674155" cy="375232"/>
          </a:xfrm>
          <a:prstGeom prst="rect">
            <a:avLst/>
          </a:prstGeom>
          <a:ln w="12700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94219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Nærings-PhD &amp; Offentlig PhD</a:t>
            </a:r>
          </a:p>
        </p:txBody>
      </p:sp>
      <p:sp>
        <p:nvSpPr>
          <p:cNvPr id="550" name="Shape 550"/>
          <p:cNvSpPr/>
          <p:nvPr/>
        </p:nvSpPr>
        <p:spPr>
          <a:xfrm>
            <a:off x="5173373" y="3372194"/>
            <a:ext cx="3492213" cy="375232"/>
          </a:xfrm>
          <a:prstGeom prst="rect">
            <a:avLst/>
          </a:prstGeom>
          <a:ln w="12700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0433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Prosjektsamarbeid, SFI, etc.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" grpId="1" animBg="1" advAuto="0"/>
      <p:bldP spid="549" grpId="2" animBg="1" advAuto="0"/>
      <p:bldP spid="550" grpId="3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Peter F. Hjort-seminaret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645725" y="1221600"/>
            <a:ext cx="5916437" cy="3281235"/>
          </a:xfrm>
        </p:spPr>
        <p:txBody>
          <a:bodyPr>
            <a:normAutofit/>
          </a:bodyPr>
          <a:lstStyle/>
          <a:p>
            <a:r>
              <a:rPr lang="nb-NO" sz="1200" dirty="0"/>
              <a:t>Initiativ fra næringsliv, Tromsø kommune og UiT i 2013/2014</a:t>
            </a:r>
          </a:p>
          <a:p>
            <a:r>
              <a:rPr lang="nb-NO" sz="1200" dirty="0"/>
              <a:t>Et </a:t>
            </a:r>
            <a:r>
              <a:rPr lang="nb-NO" sz="1200" dirty="0"/>
              <a:t>årlig </a:t>
            </a:r>
            <a:r>
              <a:rPr lang="nb-NO" sz="1200" dirty="0"/>
              <a:t>seminar arrangert av UiT - første </a:t>
            </a:r>
            <a:r>
              <a:rPr lang="nb-NO" sz="1200" dirty="0"/>
              <a:t>gang </a:t>
            </a:r>
            <a:r>
              <a:rPr lang="nb-NO" sz="1200" dirty="0"/>
              <a:t>i 2015</a:t>
            </a:r>
          </a:p>
          <a:p>
            <a:r>
              <a:rPr lang="nb-NO" sz="1200" dirty="0"/>
              <a:t>Målsetting om å styrke </a:t>
            </a:r>
            <a:r>
              <a:rPr lang="nb-NO" sz="1200" dirty="0"/>
              <a:t>verdiskapingen i nord gjennom </a:t>
            </a:r>
            <a:r>
              <a:rPr lang="nb-NO" sz="1200" dirty="0"/>
              <a:t>samarbeid </a:t>
            </a:r>
            <a:r>
              <a:rPr lang="nb-NO" sz="1200" dirty="0"/>
              <a:t>mellom arbeids- og næringsliv og UiT Norges arktiske </a:t>
            </a:r>
            <a:r>
              <a:rPr lang="nb-NO" sz="1200" dirty="0"/>
              <a:t>universitet</a:t>
            </a:r>
          </a:p>
          <a:p>
            <a:endParaRPr lang="nb-NO" sz="1200" dirty="0"/>
          </a:p>
          <a:p>
            <a:pPr marL="0" indent="0">
              <a:buNone/>
            </a:pPr>
            <a:r>
              <a:rPr lang="nb-NO" sz="1200" b="1" dirty="0"/>
              <a:t>Peter F. Hjort-seminaret 2016:</a:t>
            </a:r>
          </a:p>
          <a:p>
            <a:r>
              <a:rPr lang="nb-NO" sz="1200" dirty="0"/>
              <a:t>250 deltakere - nær 100 virksomheter representert</a:t>
            </a:r>
          </a:p>
          <a:p>
            <a:r>
              <a:rPr lang="nb-NO" sz="1200" dirty="0"/>
              <a:t>Fokus på fornybar energi, helseteknologi, kommunehelsetjenesten, oljevernberedskap, teknologi i havbruk og oppgavesamarbeid.</a:t>
            </a:r>
            <a:endParaRPr lang="nb-NO" sz="1500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 smtClean="0"/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435846"/>
            <a:ext cx="6858000" cy="141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5328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Shape 679"/>
          <p:cNvSpPr>
            <a:spLocks noGrp="1"/>
          </p:cNvSpPr>
          <p:nvPr>
            <p:ph type="sldNum" sz="quarter" idx="2"/>
          </p:nvPr>
        </p:nvSpPr>
        <p:spPr>
          <a:xfrm>
            <a:off x="8885484" y="4878000"/>
            <a:ext cx="245404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19</a:t>
            </a:fld>
            <a:endParaRPr/>
          </a:p>
        </p:txBody>
      </p:sp>
      <p:grpSp>
        <p:nvGrpSpPr>
          <p:cNvPr id="2" name="Group 1"/>
          <p:cNvGrpSpPr/>
          <p:nvPr/>
        </p:nvGrpSpPr>
        <p:grpSpPr>
          <a:xfrm>
            <a:off x="399737" y="911026"/>
            <a:ext cx="6184720" cy="1481387"/>
            <a:chOff x="2111716" y="1831451"/>
            <a:chExt cx="6184720" cy="1481387"/>
          </a:xfrm>
        </p:grpSpPr>
        <p:pic>
          <p:nvPicPr>
            <p:cNvPr id="680" name="pasted-image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02" t="21773" r="887" b="23394"/>
            <a:stretch>
              <a:fillRect/>
            </a:stretch>
          </p:blipFill>
          <p:spPr>
            <a:xfrm>
              <a:off x="2111716" y="1831451"/>
              <a:ext cx="2674933" cy="1481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409" extrusionOk="0">
                  <a:moveTo>
                    <a:pt x="16559" y="0"/>
                  </a:moveTo>
                  <a:cubicBezTo>
                    <a:pt x="16506" y="0"/>
                    <a:pt x="16432" y="86"/>
                    <a:pt x="16396" y="190"/>
                  </a:cubicBezTo>
                  <a:cubicBezTo>
                    <a:pt x="16355" y="310"/>
                    <a:pt x="16175" y="345"/>
                    <a:pt x="15914" y="274"/>
                  </a:cubicBezTo>
                  <a:cubicBezTo>
                    <a:pt x="15685" y="213"/>
                    <a:pt x="15212" y="249"/>
                    <a:pt x="14859" y="359"/>
                  </a:cubicBezTo>
                  <a:cubicBezTo>
                    <a:pt x="14308" y="531"/>
                    <a:pt x="14185" y="519"/>
                    <a:pt x="13981" y="279"/>
                  </a:cubicBezTo>
                  <a:cubicBezTo>
                    <a:pt x="13715" y="-34"/>
                    <a:pt x="13498" y="-89"/>
                    <a:pt x="13590" y="177"/>
                  </a:cubicBezTo>
                  <a:cubicBezTo>
                    <a:pt x="13623" y="273"/>
                    <a:pt x="13573" y="397"/>
                    <a:pt x="13476" y="456"/>
                  </a:cubicBezTo>
                  <a:cubicBezTo>
                    <a:pt x="13379" y="515"/>
                    <a:pt x="13030" y="796"/>
                    <a:pt x="12699" y="1077"/>
                  </a:cubicBezTo>
                  <a:cubicBezTo>
                    <a:pt x="12368" y="1357"/>
                    <a:pt x="11988" y="1610"/>
                    <a:pt x="11855" y="1635"/>
                  </a:cubicBezTo>
                  <a:cubicBezTo>
                    <a:pt x="11578" y="1688"/>
                    <a:pt x="11292" y="2056"/>
                    <a:pt x="11365" y="2269"/>
                  </a:cubicBezTo>
                  <a:cubicBezTo>
                    <a:pt x="11435" y="2470"/>
                    <a:pt x="11057" y="2811"/>
                    <a:pt x="10712" y="2854"/>
                  </a:cubicBezTo>
                  <a:cubicBezTo>
                    <a:pt x="10492" y="2881"/>
                    <a:pt x="10404" y="2795"/>
                    <a:pt x="10338" y="2486"/>
                  </a:cubicBezTo>
                  <a:cubicBezTo>
                    <a:pt x="10288" y="2246"/>
                    <a:pt x="10173" y="2083"/>
                    <a:pt x="10054" y="2083"/>
                  </a:cubicBezTo>
                  <a:cubicBezTo>
                    <a:pt x="9944" y="2083"/>
                    <a:pt x="9828" y="1963"/>
                    <a:pt x="9797" y="1817"/>
                  </a:cubicBezTo>
                  <a:cubicBezTo>
                    <a:pt x="9726" y="1485"/>
                    <a:pt x="9379" y="1651"/>
                    <a:pt x="9203" y="2100"/>
                  </a:cubicBezTo>
                  <a:cubicBezTo>
                    <a:pt x="9085" y="2400"/>
                    <a:pt x="9060" y="2397"/>
                    <a:pt x="8626" y="2003"/>
                  </a:cubicBezTo>
                  <a:cubicBezTo>
                    <a:pt x="8376" y="1776"/>
                    <a:pt x="8140" y="1625"/>
                    <a:pt x="8099" y="1670"/>
                  </a:cubicBezTo>
                  <a:cubicBezTo>
                    <a:pt x="7973" y="1810"/>
                    <a:pt x="7616" y="1379"/>
                    <a:pt x="7666" y="1148"/>
                  </a:cubicBezTo>
                  <a:cubicBezTo>
                    <a:pt x="7769" y="667"/>
                    <a:pt x="7552" y="499"/>
                    <a:pt x="6703" y="412"/>
                  </a:cubicBezTo>
                  <a:cubicBezTo>
                    <a:pt x="5485" y="287"/>
                    <a:pt x="5414" y="297"/>
                    <a:pt x="4395" y="664"/>
                  </a:cubicBezTo>
                  <a:cubicBezTo>
                    <a:pt x="4132" y="759"/>
                    <a:pt x="3851" y="790"/>
                    <a:pt x="3771" y="735"/>
                  </a:cubicBezTo>
                  <a:cubicBezTo>
                    <a:pt x="3684" y="676"/>
                    <a:pt x="3652" y="710"/>
                    <a:pt x="3689" y="820"/>
                  </a:cubicBezTo>
                  <a:cubicBezTo>
                    <a:pt x="3784" y="1092"/>
                    <a:pt x="3517" y="1411"/>
                    <a:pt x="3308" y="1276"/>
                  </a:cubicBezTo>
                  <a:cubicBezTo>
                    <a:pt x="3208" y="1211"/>
                    <a:pt x="3160" y="1225"/>
                    <a:pt x="3200" y="1303"/>
                  </a:cubicBezTo>
                  <a:cubicBezTo>
                    <a:pt x="3331" y="1562"/>
                    <a:pt x="3083" y="1865"/>
                    <a:pt x="2789" y="1803"/>
                  </a:cubicBezTo>
                  <a:cubicBezTo>
                    <a:pt x="2630" y="1770"/>
                    <a:pt x="2497" y="1810"/>
                    <a:pt x="2497" y="1892"/>
                  </a:cubicBezTo>
                  <a:cubicBezTo>
                    <a:pt x="2497" y="2095"/>
                    <a:pt x="1350" y="4166"/>
                    <a:pt x="1237" y="4166"/>
                  </a:cubicBezTo>
                  <a:cubicBezTo>
                    <a:pt x="1188" y="4166"/>
                    <a:pt x="1169" y="4272"/>
                    <a:pt x="1195" y="4396"/>
                  </a:cubicBezTo>
                  <a:cubicBezTo>
                    <a:pt x="1222" y="4520"/>
                    <a:pt x="1129" y="4809"/>
                    <a:pt x="990" y="5043"/>
                  </a:cubicBezTo>
                  <a:cubicBezTo>
                    <a:pt x="749" y="5447"/>
                    <a:pt x="366" y="6713"/>
                    <a:pt x="366" y="7104"/>
                  </a:cubicBezTo>
                  <a:cubicBezTo>
                    <a:pt x="366" y="7204"/>
                    <a:pt x="277" y="7383"/>
                    <a:pt x="171" y="7503"/>
                  </a:cubicBezTo>
                  <a:cubicBezTo>
                    <a:pt x="62" y="7624"/>
                    <a:pt x="21" y="8420"/>
                    <a:pt x="0" y="10569"/>
                  </a:cubicBezTo>
                  <a:cubicBezTo>
                    <a:pt x="18" y="12778"/>
                    <a:pt x="48" y="13828"/>
                    <a:pt x="111" y="13734"/>
                  </a:cubicBezTo>
                  <a:cubicBezTo>
                    <a:pt x="302" y="13451"/>
                    <a:pt x="534" y="13950"/>
                    <a:pt x="374" y="14297"/>
                  </a:cubicBezTo>
                  <a:cubicBezTo>
                    <a:pt x="288" y="14482"/>
                    <a:pt x="297" y="14560"/>
                    <a:pt x="416" y="14642"/>
                  </a:cubicBezTo>
                  <a:cubicBezTo>
                    <a:pt x="500" y="14700"/>
                    <a:pt x="547" y="14820"/>
                    <a:pt x="517" y="14908"/>
                  </a:cubicBezTo>
                  <a:cubicBezTo>
                    <a:pt x="487" y="14996"/>
                    <a:pt x="579" y="15220"/>
                    <a:pt x="720" y="15405"/>
                  </a:cubicBezTo>
                  <a:cubicBezTo>
                    <a:pt x="861" y="15589"/>
                    <a:pt x="984" y="15928"/>
                    <a:pt x="995" y="16158"/>
                  </a:cubicBezTo>
                  <a:cubicBezTo>
                    <a:pt x="1026" y="16825"/>
                    <a:pt x="1150" y="17196"/>
                    <a:pt x="1396" y="17363"/>
                  </a:cubicBezTo>
                  <a:cubicBezTo>
                    <a:pt x="1538" y="17460"/>
                    <a:pt x="1626" y="17659"/>
                    <a:pt x="1626" y="17891"/>
                  </a:cubicBezTo>
                  <a:cubicBezTo>
                    <a:pt x="1626" y="18197"/>
                    <a:pt x="1651" y="18227"/>
                    <a:pt x="1767" y="18055"/>
                  </a:cubicBezTo>
                  <a:cubicBezTo>
                    <a:pt x="1916" y="17834"/>
                    <a:pt x="2149" y="17968"/>
                    <a:pt x="2061" y="18223"/>
                  </a:cubicBezTo>
                  <a:cubicBezTo>
                    <a:pt x="2033" y="18305"/>
                    <a:pt x="2051" y="18418"/>
                    <a:pt x="2103" y="18476"/>
                  </a:cubicBezTo>
                  <a:cubicBezTo>
                    <a:pt x="2155" y="18533"/>
                    <a:pt x="2173" y="18695"/>
                    <a:pt x="2143" y="18835"/>
                  </a:cubicBezTo>
                  <a:cubicBezTo>
                    <a:pt x="2099" y="19039"/>
                    <a:pt x="2190" y="19092"/>
                    <a:pt x="2593" y="19092"/>
                  </a:cubicBezTo>
                  <a:cubicBezTo>
                    <a:pt x="3016" y="19092"/>
                    <a:pt x="3105" y="19146"/>
                    <a:pt x="3148" y="19437"/>
                  </a:cubicBezTo>
                  <a:cubicBezTo>
                    <a:pt x="3197" y="19778"/>
                    <a:pt x="3287" y="19861"/>
                    <a:pt x="3548" y="19796"/>
                  </a:cubicBezTo>
                  <a:cubicBezTo>
                    <a:pt x="3620" y="19779"/>
                    <a:pt x="3750" y="19876"/>
                    <a:pt x="3838" y="20014"/>
                  </a:cubicBezTo>
                  <a:cubicBezTo>
                    <a:pt x="4052" y="20348"/>
                    <a:pt x="4567" y="20624"/>
                    <a:pt x="5243" y="20780"/>
                  </a:cubicBezTo>
                  <a:cubicBezTo>
                    <a:pt x="5549" y="20851"/>
                    <a:pt x="5793" y="20991"/>
                    <a:pt x="5788" y="21086"/>
                  </a:cubicBezTo>
                  <a:cubicBezTo>
                    <a:pt x="5783" y="21181"/>
                    <a:pt x="5875" y="21302"/>
                    <a:pt x="5993" y="21352"/>
                  </a:cubicBezTo>
                  <a:cubicBezTo>
                    <a:pt x="6369" y="21511"/>
                    <a:pt x="7571" y="21312"/>
                    <a:pt x="7790" y="21055"/>
                  </a:cubicBezTo>
                  <a:cubicBezTo>
                    <a:pt x="7906" y="20919"/>
                    <a:pt x="8241" y="20781"/>
                    <a:pt x="8535" y="20749"/>
                  </a:cubicBezTo>
                  <a:cubicBezTo>
                    <a:pt x="8828" y="20718"/>
                    <a:pt x="9169" y="20567"/>
                    <a:pt x="9292" y="20412"/>
                  </a:cubicBezTo>
                  <a:cubicBezTo>
                    <a:pt x="9415" y="20258"/>
                    <a:pt x="9640" y="20133"/>
                    <a:pt x="9792" y="20133"/>
                  </a:cubicBezTo>
                  <a:cubicBezTo>
                    <a:pt x="9943" y="20133"/>
                    <a:pt x="10041" y="20060"/>
                    <a:pt x="10009" y="19969"/>
                  </a:cubicBezTo>
                  <a:cubicBezTo>
                    <a:pt x="9922" y="19715"/>
                    <a:pt x="10293" y="19413"/>
                    <a:pt x="10418" y="19637"/>
                  </a:cubicBezTo>
                  <a:cubicBezTo>
                    <a:pt x="10529" y="19837"/>
                    <a:pt x="10767" y="19679"/>
                    <a:pt x="10690" y="19455"/>
                  </a:cubicBezTo>
                  <a:cubicBezTo>
                    <a:pt x="10664" y="19380"/>
                    <a:pt x="10698" y="19175"/>
                    <a:pt x="10767" y="19008"/>
                  </a:cubicBezTo>
                  <a:cubicBezTo>
                    <a:pt x="10884" y="18720"/>
                    <a:pt x="10916" y="18731"/>
                    <a:pt x="11368" y="19118"/>
                  </a:cubicBezTo>
                  <a:cubicBezTo>
                    <a:pt x="11639" y="19351"/>
                    <a:pt x="11836" y="19625"/>
                    <a:pt x="11821" y="19757"/>
                  </a:cubicBezTo>
                  <a:cubicBezTo>
                    <a:pt x="11806" y="19884"/>
                    <a:pt x="11849" y="19958"/>
                    <a:pt x="11917" y="19916"/>
                  </a:cubicBezTo>
                  <a:cubicBezTo>
                    <a:pt x="11985" y="19874"/>
                    <a:pt x="12144" y="19983"/>
                    <a:pt x="12271" y="20160"/>
                  </a:cubicBezTo>
                  <a:cubicBezTo>
                    <a:pt x="12398" y="20336"/>
                    <a:pt x="12647" y="20479"/>
                    <a:pt x="12823" y="20479"/>
                  </a:cubicBezTo>
                  <a:cubicBezTo>
                    <a:pt x="12999" y="20479"/>
                    <a:pt x="13171" y="20556"/>
                    <a:pt x="13204" y="20652"/>
                  </a:cubicBezTo>
                  <a:cubicBezTo>
                    <a:pt x="13237" y="20747"/>
                    <a:pt x="13428" y="20825"/>
                    <a:pt x="13630" y="20825"/>
                  </a:cubicBezTo>
                  <a:cubicBezTo>
                    <a:pt x="13831" y="20825"/>
                    <a:pt x="14024" y="20880"/>
                    <a:pt x="14060" y="20944"/>
                  </a:cubicBezTo>
                  <a:cubicBezTo>
                    <a:pt x="14096" y="21009"/>
                    <a:pt x="14462" y="21076"/>
                    <a:pt x="14874" y="21095"/>
                  </a:cubicBezTo>
                  <a:cubicBezTo>
                    <a:pt x="15287" y="21114"/>
                    <a:pt x="15920" y="21180"/>
                    <a:pt x="16280" y="21241"/>
                  </a:cubicBezTo>
                  <a:cubicBezTo>
                    <a:pt x="16832" y="21335"/>
                    <a:pt x="16933" y="21312"/>
                    <a:pt x="16933" y="21086"/>
                  </a:cubicBezTo>
                  <a:cubicBezTo>
                    <a:pt x="16933" y="20804"/>
                    <a:pt x="17285" y="20492"/>
                    <a:pt x="17670" y="20435"/>
                  </a:cubicBezTo>
                  <a:cubicBezTo>
                    <a:pt x="17796" y="20416"/>
                    <a:pt x="17919" y="20304"/>
                    <a:pt x="17945" y="20182"/>
                  </a:cubicBezTo>
                  <a:cubicBezTo>
                    <a:pt x="17971" y="20059"/>
                    <a:pt x="18074" y="19956"/>
                    <a:pt x="18173" y="19956"/>
                  </a:cubicBezTo>
                  <a:cubicBezTo>
                    <a:pt x="18272" y="19956"/>
                    <a:pt x="18457" y="19759"/>
                    <a:pt x="18583" y="19517"/>
                  </a:cubicBezTo>
                  <a:cubicBezTo>
                    <a:pt x="18710" y="19276"/>
                    <a:pt x="18875" y="19120"/>
                    <a:pt x="18950" y="19172"/>
                  </a:cubicBezTo>
                  <a:cubicBezTo>
                    <a:pt x="19028" y="19225"/>
                    <a:pt x="19219" y="19007"/>
                    <a:pt x="19398" y="18657"/>
                  </a:cubicBezTo>
                  <a:cubicBezTo>
                    <a:pt x="19569" y="18322"/>
                    <a:pt x="19754" y="18050"/>
                    <a:pt x="19808" y="18050"/>
                  </a:cubicBezTo>
                  <a:cubicBezTo>
                    <a:pt x="19863" y="18050"/>
                    <a:pt x="19986" y="17892"/>
                    <a:pt x="20083" y="17700"/>
                  </a:cubicBezTo>
                  <a:cubicBezTo>
                    <a:pt x="20180" y="17509"/>
                    <a:pt x="20278" y="17384"/>
                    <a:pt x="20301" y="17425"/>
                  </a:cubicBezTo>
                  <a:cubicBezTo>
                    <a:pt x="20362" y="17535"/>
                    <a:pt x="20907" y="15636"/>
                    <a:pt x="20907" y="15311"/>
                  </a:cubicBezTo>
                  <a:cubicBezTo>
                    <a:pt x="20907" y="15159"/>
                    <a:pt x="21019" y="14821"/>
                    <a:pt x="21157" y="14562"/>
                  </a:cubicBezTo>
                  <a:cubicBezTo>
                    <a:pt x="21297" y="14301"/>
                    <a:pt x="21427" y="13830"/>
                    <a:pt x="21446" y="13508"/>
                  </a:cubicBezTo>
                  <a:cubicBezTo>
                    <a:pt x="21589" y="11102"/>
                    <a:pt x="21600" y="9904"/>
                    <a:pt x="21494" y="8837"/>
                  </a:cubicBezTo>
                  <a:cubicBezTo>
                    <a:pt x="21457" y="8472"/>
                    <a:pt x="21437" y="8196"/>
                    <a:pt x="21429" y="7968"/>
                  </a:cubicBezTo>
                  <a:cubicBezTo>
                    <a:pt x="21422" y="7896"/>
                    <a:pt x="21425" y="7833"/>
                    <a:pt x="21434" y="7769"/>
                  </a:cubicBezTo>
                  <a:cubicBezTo>
                    <a:pt x="21438" y="7511"/>
                    <a:pt x="21467" y="7375"/>
                    <a:pt x="21531" y="7387"/>
                  </a:cubicBezTo>
                  <a:cubicBezTo>
                    <a:pt x="21562" y="7240"/>
                    <a:pt x="21585" y="7059"/>
                    <a:pt x="21585" y="6873"/>
                  </a:cubicBezTo>
                  <a:cubicBezTo>
                    <a:pt x="21585" y="6381"/>
                    <a:pt x="21579" y="6372"/>
                    <a:pt x="21446" y="6692"/>
                  </a:cubicBezTo>
                  <a:cubicBezTo>
                    <a:pt x="21319" y="6999"/>
                    <a:pt x="21292" y="7005"/>
                    <a:pt x="21150" y="6754"/>
                  </a:cubicBezTo>
                  <a:cubicBezTo>
                    <a:pt x="21064" y="6602"/>
                    <a:pt x="20981" y="6275"/>
                    <a:pt x="20966" y="6027"/>
                  </a:cubicBezTo>
                  <a:cubicBezTo>
                    <a:pt x="20952" y="5778"/>
                    <a:pt x="20884" y="5452"/>
                    <a:pt x="20815" y="5305"/>
                  </a:cubicBezTo>
                  <a:cubicBezTo>
                    <a:pt x="20747" y="5157"/>
                    <a:pt x="20717" y="4918"/>
                    <a:pt x="20749" y="4768"/>
                  </a:cubicBezTo>
                  <a:cubicBezTo>
                    <a:pt x="20781" y="4619"/>
                    <a:pt x="20772" y="4534"/>
                    <a:pt x="20729" y="4582"/>
                  </a:cubicBezTo>
                  <a:cubicBezTo>
                    <a:pt x="20629" y="4692"/>
                    <a:pt x="20040" y="4055"/>
                    <a:pt x="20024" y="3820"/>
                  </a:cubicBezTo>
                  <a:cubicBezTo>
                    <a:pt x="19979" y="3176"/>
                    <a:pt x="19960" y="2936"/>
                    <a:pt x="19949" y="2836"/>
                  </a:cubicBezTo>
                  <a:cubicBezTo>
                    <a:pt x="19943" y="2773"/>
                    <a:pt x="19856" y="2857"/>
                    <a:pt x="19756" y="3018"/>
                  </a:cubicBezTo>
                  <a:cubicBezTo>
                    <a:pt x="19585" y="3295"/>
                    <a:pt x="19569" y="3285"/>
                    <a:pt x="19403" y="2827"/>
                  </a:cubicBezTo>
                  <a:cubicBezTo>
                    <a:pt x="19196" y="2258"/>
                    <a:pt x="19004" y="1962"/>
                    <a:pt x="18697" y="1732"/>
                  </a:cubicBezTo>
                  <a:cubicBezTo>
                    <a:pt x="18570" y="1637"/>
                    <a:pt x="18501" y="1483"/>
                    <a:pt x="18539" y="1374"/>
                  </a:cubicBezTo>
                  <a:cubicBezTo>
                    <a:pt x="18583" y="1244"/>
                    <a:pt x="18538" y="1217"/>
                    <a:pt x="18403" y="1294"/>
                  </a:cubicBezTo>
                  <a:cubicBezTo>
                    <a:pt x="18222" y="1397"/>
                    <a:pt x="17601" y="1118"/>
                    <a:pt x="17079" y="704"/>
                  </a:cubicBezTo>
                  <a:cubicBezTo>
                    <a:pt x="16972" y="620"/>
                    <a:pt x="16807" y="507"/>
                    <a:pt x="16710" y="452"/>
                  </a:cubicBezTo>
                  <a:cubicBezTo>
                    <a:pt x="16614" y="396"/>
                    <a:pt x="16561" y="273"/>
                    <a:pt x="16594" y="177"/>
                  </a:cubicBezTo>
                  <a:cubicBezTo>
                    <a:pt x="16627" y="81"/>
                    <a:pt x="16613" y="0"/>
                    <a:pt x="16559" y="0"/>
                  </a:cubicBezTo>
                  <a:close/>
                  <a:moveTo>
                    <a:pt x="10583" y="1391"/>
                  </a:moveTo>
                  <a:cubicBezTo>
                    <a:pt x="10333" y="1391"/>
                    <a:pt x="10260" y="1645"/>
                    <a:pt x="10467" y="1795"/>
                  </a:cubicBezTo>
                  <a:cubicBezTo>
                    <a:pt x="10669" y="1940"/>
                    <a:pt x="10711" y="1919"/>
                    <a:pt x="10769" y="1648"/>
                  </a:cubicBezTo>
                  <a:cubicBezTo>
                    <a:pt x="10809" y="1460"/>
                    <a:pt x="10756" y="1391"/>
                    <a:pt x="10583" y="1391"/>
                  </a:cubicBezTo>
                  <a:close/>
                  <a:moveTo>
                    <a:pt x="21204" y="5375"/>
                  </a:moveTo>
                  <a:cubicBezTo>
                    <a:pt x="21184" y="5372"/>
                    <a:pt x="21161" y="5390"/>
                    <a:pt x="21140" y="5429"/>
                  </a:cubicBezTo>
                  <a:cubicBezTo>
                    <a:pt x="21108" y="5486"/>
                    <a:pt x="21115" y="5627"/>
                    <a:pt x="21157" y="5748"/>
                  </a:cubicBezTo>
                  <a:cubicBezTo>
                    <a:pt x="21218" y="5925"/>
                    <a:pt x="21240" y="5924"/>
                    <a:pt x="21273" y="5748"/>
                  </a:cubicBezTo>
                  <a:cubicBezTo>
                    <a:pt x="21308" y="5559"/>
                    <a:pt x="21265" y="5386"/>
                    <a:pt x="21204" y="5375"/>
                  </a:cubicBezTo>
                  <a:close/>
                  <a:moveTo>
                    <a:pt x="21293" y="15010"/>
                  </a:moveTo>
                  <a:cubicBezTo>
                    <a:pt x="21240" y="15068"/>
                    <a:pt x="21197" y="15195"/>
                    <a:pt x="21197" y="15285"/>
                  </a:cubicBezTo>
                  <a:cubicBezTo>
                    <a:pt x="21197" y="15534"/>
                    <a:pt x="21266" y="15475"/>
                    <a:pt x="21330" y="15174"/>
                  </a:cubicBezTo>
                  <a:cubicBezTo>
                    <a:pt x="21363" y="15020"/>
                    <a:pt x="21348" y="14949"/>
                    <a:pt x="21293" y="15010"/>
                  </a:cubicBezTo>
                  <a:close/>
                </a:path>
              </a:pathLst>
            </a:custGeom>
            <a:ln w="12700">
              <a:miter lim="400000"/>
            </a:ln>
          </p:spPr>
        </p:pic>
        <p:sp>
          <p:nvSpPr>
            <p:cNvPr id="681" name="Shape 681"/>
            <p:cNvSpPr/>
            <p:nvPr/>
          </p:nvSpPr>
          <p:spPr>
            <a:xfrm>
              <a:off x="4902363" y="2291079"/>
              <a:ext cx="3394073" cy="56134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rIns="45719">
              <a:spAutoFit/>
            </a:bodyPr>
            <a:lstStyle>
              <a:lvl1pPr>
                <a:defRPr sz="3100">
                  <a:solidFill>
                    <a:srgbClr val="005493"/>
                  </a:solidFill>
                  <a:latin typeface="Lucida Sans"/>
                  <a:ea typeface="Lucida Sans"/>
                  <a:cs typeface="Lucida Sans"/>
                  <a:sym typeface="Lucida Sans"/>
                </a:defRPr>
              </a:lvl1pPr>
            </a:lstStyle>
            <a:p>
              <a:r>
                <a:rPr dirty="0"/>
                <a:t>ARCTIC COUNCIL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8496" y="819475"/>
            <a:ext cx="1917700" cy="1651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5311" y="3573183"/>
            <a:ext cx="3155344" cy="1007214"/>
          </a:xfrm>
          <a:prstGeom prst="rect">
            <a:avLst/>
          </a:prstGeom>
        </p:spPr>
      </p:pic>
      <p:pic>
        <p:nvPicPr>
          <p:cNvPr id="8" name="image40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56397" y="2963485"/>
            <a:ext cx="3088956" cy="161691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9025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grpSp>
        <p:nvGrpSpPr>
          <p:cNvPr id="137" name="Group 137"/>
          <p:cNvGrpSpPr/>
          <p:nvPr/>
        </p:nvGrpSpPr>
        <p:grpSpPr>
          <a:xfrm>
            <a:off x="-3" y="1899145"/>
            <a:ext cx="9144004" cy="1458165"/>
            <a:chOff x="-2" y="-1"/>
            <a:chExt cx="9144002" cy="1458164"/>
          </a:xfrm>
        </p:grpSpPr>
        <p:sp>
          <p:nvSpPr>
            <p:cNvPr id="135" name="Shape 135"/>
            <p:cNvSpPr/>
            <p:nvPr/>
          </p:nvSpPr>
          <p:spPr>
            <a:xfrm>
              <a:off x="-2" y="-1"/>
              <a:ext cx="9144001" cy="1458164"/>
            </a:xfrm>
            <a:prstGeom prst="rect">
              <a:avLst/>
            </a:prstGeom>
            <a:solidFill>
              <a:srgbClr val="C0EDF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700" b="1"/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-1" y="448410"/>
              <a:ext cx="9144001" cy="561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3000" b="1"/>
              </a:lvl1pPr>
            </a:lstStyle>
            <a:p>
              <a:r>
                <a:rPr lang="nb-NO" dirty="0" smtClean="0"/>
                <a:t>UiT Norges arktiske universitet</a:t>
              </a:r>
              <a:endParaRPr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50" y="0"/>
            <a:ext cx="6135750" cy="5143500"/>
          </a:xfrm>
          <a:prstGeom prst="rect">
            <a:avLst/>
          </a:prstGeom>
        </p:spPr>
      </p:pic>
      <p:sp>
        <p:nvSpPr>
          <p:cNvPr id="12" name="TekstSylinder 11"/>
          <p:cNvSpPr txBox="1"/>
          <p:nvPr/>
        </p:nvSpPr>
        <p:spPr>
          <a:xfrm>
            <a:off x="416966" y="592531"/>
            <a:ext cx="156228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Samarbeid i 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nordområdene </a:t>
            </a:r>
            <a:endParaRPr kumimoji="0" lang="nb-NO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3" name="TekstSylinder 12"/>
          <p:cNvSpPr txBox="1"/>
          <p:nvPr/>
        </p:nvSpPr>
        <p:spPr>
          <a:xfrm>
            <a:off x="475488" y="1960474"/>
            <a:ext cx="2472538" cy="1477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nb-NO" dirty="0" smtClean="0"/>
              <a:t>Mye felles – stor gevinst i samarbeid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nb-NO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Tidkrevende</a:t>
            </a:r>
            <a:r>
              <a:rPr kumimoji="0" lang="nb-NO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å reise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nb-NO" baseline="0" dirty="0" smtClean="0"/>
              <a:t>Vanskelig</a:t>
            </a:r>
            <a:r>
              <a:rPr lang="nb-NO" dirty="0" smtClean="0"/>
              <a:t> å finansiere bilaterale prosjekter</a:t>
            </a:r>
          </a:p>
        </p:txBody>
      </p:sp>
    </p:spTree>
    <p:extLst>
      <p:ext uri="{BB962C8B-B14F-4D97-AF65-F5344CB8AC3E}">
        <p14:creationId xmlns:p14="http://schemas.microsoft.com/office/powerpoint/2010/main" val="2341574964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Hvordan kan Troms fylke hjelpe oss?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Støtt oss når vi ber om studieplasser innen</a:t>
            </a:r>
          </a:p>
          <a:p>
            <a:pPr lvl="1"/>
            <a:r>
              <a:rPr lang="nb-NO" dirty="0" smtClean="0"/>
              <a:t>Fiskehelse </a:t>
            </a:r>
          </a:p>
          <a:p>
            <a:pPr lvl="1"/>
            <a:r>
              <a:rPr lang="nb-NO" dirty="0" smtClean="0"/>
              <a:t>Sykepleie</a:t>
            </a:r>
          </a:p>
          <a:p>
            <a:pPr lvl="1"/>
            <a:r>
              <a:rPr lang="nb-NO" dirty="0" smtClean="0"/>
              <a:t>Luftfart</a:t>
            </a:r>
          </a:p>
          <a:p>
            <a:pPr lvl="1"/>
            <a:r>
              <a:rPr lang="nb-NO" dirty="0" smtClean="0"/>
              <a:t>Reiseliv</a:t>
            </a:r>
          </a:p>
          <a:p>
            <a:r>
              <a:rPr lang="nb-NO" dirty="0" smtClean="0"/>
              <a:t>Støtt vårt arbeid for å styrke forskning inne snøskred, klima og marine fag</a:t>
            </a:r>
          </a:p>
          <a:p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24182797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Shape 663"/>
          <p:cNvSpPr>
            <a:spLocks noGrp="1"/>
          </p:cNvSpPr>
          <p:nvPr>
            <p:ph type="sldNum" sz="quarter" idx="2"/>
          </p:nvPr>
        </p:nvSpPr>
        <p:spPr>
          <a:xfrm>
            <a:off x="8885484" y="4878000"/>
            <a:ext cx="245404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22</a:t>
            </a:fld>
            <a:endParaRPr/>
          </a:p>
        </p:txBody>
      </p:sp>
      <p:pic>
        <p:nvPicPr>
          <p:cNvPr id="664" name="image39.png"/>
          <p:cNvPicPr>
            <a:picLocks noChangeAspect="1"/>
          </p:cNvPicPr>
          <p:nvPr/>
        </p:nvPicPr>
        <p:blipFill>
          <a:blip r:embed="rId2">
            <a:extLst/>
          </a:blip>
          <a:srcRect l="64407" r="275" b="122"/>
          <a:stretch>
            <a:fillRect/>
          </a:stretch>
        </p:blipFill>
        <p:spPr>
          <a:xfrm>
            <a:off x="6542353" y="7"/>
            <a:ext cx="2605486" cy="5143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5507" y="8"/>
                </a:lnTo>
                <a:lnTo>
                  <a:pt x="0" y="21600"/>
                </a:lnTo>
                <a:lnTo>
                  <a:pt x="21501" y="21555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665" name="Shape 665"/>
          <p:cNvSpPr/>
          <p:nvPr/>
        </p:nvSpPr>
        <p:spPr>
          <a:xfrm>
            <a:off x="1121882" y="1535430"/>
            <a:ext cx="6495698" cy="2072641"/>
          </a:xfrm>
          <a:prstGeom prst="rect">
            <a:avLst/>
          </a:prstGeom>
          <a:ln w="12700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700" b="1">
                <a:solidFill>
                  <a:srgbClr val="94219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UiT Norges arktiske universitet er et breddeuniversitet som bidrar til en kunnskapsbasert utvikling regionalt, nasjonalt og internasjonalt. </a:t>
            </a:r>
            <a:endParaRPr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grpSp>
        <p:nvGrpSpPr>
          <p:cNvPr id="149" name="Group 149"/>
          <p:cNvGrpSpPr/>
          <p:nvPr/>
        </p:nvGrpSpPr>
        <p:grpSpPr>
          <a:xfrm>
            <a:off x="3848100" y="265059"/>
            <a:ext cx="2009483" cy="1837058"/>
            <a:chOff x="0" y="0"/>
            <a:chExt cx="2009482" cy="1837057"/>
          </a:xfrm>
        </p:grpSpPr>
        <p:sp>
          <p:nvSpPr>
            <p:cNvPr id="140" name="Shape 140"/>
            <p:cNvSpPr/>
            <p:nvPr/>
          </p:nvSpPr>
          <p:spPr>
            <a:xfrm>
              <a:off x="0" y="1707457"/>
              <a:ext cx="129600" cy="129601"/>
            </a:xfrm>
            <a:prstGeom prst="ellipse">
              <a:avLst/>
            </a:prstGeom>
            <a:noFill/>
            <a:ln w="25400" cap="flat">
              <a:solidFill>
                <a:srgbClr val="FFFB00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12700" y="1355986"/>
              <a:ext cx="129600" cy="129601"/>
            </a:xfrm>
            <a:prstGeom prst="ellipse">
              <a:avLst/>
            </a:prstGeom>
            <a:noFill/>
            <a:ln w="25400" cap="flat">
              <a:solidFill>
                <a:srgbClr val="FFFB00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393700" y="913636"/>
              <a:ext cx="129600" cy="129601"/>
            </a:xfrm>
            <a:prstGeom prst="ellipse">
              <a:avLst/>
            </a:prstGeom>
            <a:noFill/>
            <a:ln w="25400" cap="flat">
              <a:solidFill>
                <a:srgbClr val="FFFB00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264100" y="784036"/>
              <a:ext cx="129601" cy="129601"/>
            </a:xfrm>
            <a:prstGeom prst="ellipse">
              <a:avLst/>
            </a:prstGeom>
            <a:noFill/>
            <a:ln w="25400" cap="flat">
              <a:solidFill>
                <a:srgbClr val="FFFB00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506700" y="654436"/>
              <a:ext cx="129601" cy="129601"/>
            </a:xfrm>
            <a:prstGeom prst="ellipse">
              <a:avLst/>
            </a:prstGeom>
            <a:noFill/>
            <a:ln w="25400" cap="flat">
              <a:solidFill>
                <a:srgbClr val="FFFB00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535999" y="430044"/>
              <a:ext cx="129601" cy="129601"/>
            </a:xfrm>
            <a:prstGeom prst="ellipse">
              <a:avLst/>
            </a:prstGeom>
            <a:noFill/>
            <a:ln w="25400" cap="flat">
              <a:solidFill>
                <a:srgbClr val="FFFB00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1043999" y="249644"/>
              <a:ext cx="129601" cy="129601"/>
            </a:xfrm>
            <a:prstGeom prst="ellipse">
              <a:avLst/>
            </a:prstGeom>
            <a:noFill/>
            <a:ln w="25400" cap="flat">
              <a:solidFill>
                <a:srgbClr val="FFFB00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1043999" y="0"/>
              <a:ext cx="129601" cy="129600"/>
            </a:xfrm>
            <a:prstGeom prst="ellipse">
              <a:avLst/>
            </a:prstGeom>
            <a:noFill/>
            <a:ln w="25400" cap="flat">
              <a:solidFill>
                <a:srgbClr val="FFFB00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1879882" y="132744"/>
              <a:ext cx="129601" cy="129601"/>
            </a:xfrm>
            <a:prstGeom prst="ellipse">
              <a:avLst/>
            </a:prstGeom>
            <a:noFill/>
            <a:ln w="25400" cap="flat">
              <a:solidFill>
                <a:srgbClr val="FFFB00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50" name="uit_studiestede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5264" y="-106959"/>
            <a:ext cx="7575140" cy="5357579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Shape 151"/>
          <p:cNvSpPr/>
          <p:nvPr/>
        </p:nvSpPr>
        <p:spPr>
          <a:xfrm>
            <a:off x="5313129" y="-53177"/>
            <a:ext cx="129601" cy="129601"/>
          </a:xfrm>
          <a:prstGeom prst="ellipse">
            <a:avLst/>
          </a:prstGeom>
          <a:ln w="25400">
            <a:solidFill>
              <a:srgbClr val="0433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grpSp>
        <p:nvGrpSpPr>
          <p:cNvPr id="161" name="Group 161"/>
          <p:cNvGrpSpPr/>
          <p:nvPr/>
        </p:nvGrpSpPr>
        <p:grpSpPr>
          <a:xfrm rot="14340000" flipH="1">
            <a:off x="5351753" y="-134324"/>
            <a:ext cx="959908" cy="2604501"/>
            <a:chOff x="-13081" y="-113158"/>
            <a:chExt cx="959906" cy="2604500"/>
          </a:xfrm>
        </p:grpSpPr>
        <p:sp>
          <p:nvSpPr>
            <p:cNvPr id="152" name="Shape 152"/>
            <p:cNvSpPr/>
            <p:nvPr/>
          </p:nvSpPr>
          <p:spPr>
            <a:xfrm rot="14340000" flipH="1">
              <a:off x="793105" y="-89040"/>
              <a:ext cx="129601" cy="129601"/>
            </a:xfrm>
            <a:prstGeom prst="ellipse">
              <a:avLst/>
            </a:prstGeom>
            <a:noFill/>
            <a:ln w="25400" cap="flat">
              <a:solidFill>
                <a:srgbClr val="0433FF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 rot="14340000" flipH="1">
              <a:off x="509310" y="170379"/>
              <a:ext cx="129601" cy="129601"/>
            </a:xfrm>
            <a:prstGeom prst="ellipse">
              <a:avLst/>
            </a:prstGeom>
            <a:noFill/>
            <a:ln w="25400" cap="flat">
              <a:solidFill>
                <a:srgbClr val="0433FF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 rot="14340000" flipH="1">
              <a:off x="376456" y="709509"/>
              <a:ext cx="129601" cy="129601"/>
            </a:xfrm>
            <a:prstGeom prst="ellipse">
              <a:avLst/>
            </a:prstGeom>
            <a:noFill/>
            <a:ln w="25400" cap="flat">
              <a:solidFill>
                <a:srgbClr val="0433FF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 rot="14340000" flipH="1">
              <a:off x="163812" y="730532"/>
              <a:ext cx="129601" cy="129601"/>
            </a:xfrm>
            <a:prstGeom prst="ellipse">
              <a:avLst/>
            </a:prstGeom>
            <a:noFill/>
            <a:ln w="25400" cap="flat">
              <a:solidFill>
                <a:srgbClr val="0433FF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 rot="14340000" flipH="1">
              <a:off x="236446" y="955098"/>
              <a:ext cx="129601" cy="129601"/>
            </a:xfrm>
            <a:prstGeom prst="ellipse">
              <a:avLst/>
            </a:prstGeom>
            <a:noFill/>
            <a:ln w="25400" cap="flat">
              <a:solidFill>
                <a:srgbClr val="0433FF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 rot="14340000" flipH="1">
              <a:off x="76622" y="1100128"/>
              <a:ext cx="129601" cy="129601"/>
            </a:xfrm>
            <a:prstGeom prst="ellipse">
              <a:avLst/>
            </a:prstGeom>
            <a:noFill/>
            <a:ln w="25400" cap="flat">
              <a:solidFill>
                <a:srgbClr val="0433FF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 rot="14340000" flipH="1">
              <a:off x="253336" y="1645862"/>
              <a:ext cx="129601" cy="129601"/>
            </a:xfrm>
            <a:prstGeom prst="ellipse">
              <a:avLst/>
            </a:prstGeom>
            <a:noFill/>
            <a:ln w="25400" cap="flat">
              <a:solidFill>
                <a:srgbClr val="0433FF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 rot="14340000" flipH="1">
              <a:off x="11036" y="1776634"/>
              <a:ext cx="129601" cy="129601"/>
            </a:xfrm>
            <a:prstGeom prst="ellipse">
              <a:avLst/>
            </a:prstGeom>
            <a:noFill/>
            <a:ln w="25400" cap="flat">
              <a:solidFill>
                <a:srgbClr val="0433FF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 rot="14340000" flipH="1">
              <a:off x="577057" y="2337622"/>
              <a:ext cx="129601" cy="129601"/>
            </a:xfrm>
            <a:prstGeom prst="ellipse">
              <a:avLst/>
            </a:prstGeom>
            <a:noFill/>
            <a:ln w="25400" cap="flat">
              <a:solidFill>
                <a:srgbClr val="0433FF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62" name="Shape 162"/>
          <p:cNvSpPr/>
          <p:nvPr/>
        </p:nvSpPr>
        <p:spPr>
          <a:xfrm>
            <a:off x="8378345" y="-94259"/>
            <a:ext cx="762156" cy="533201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 -0.02499 L -0.19871 0.47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9" y="2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9180000">
                                      <p:cBhvr>
                                        <p:cTn id="9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2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546525" y="1231767"/>
            <a:ext cx="8552293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32146" tIns="32146" rIns="32146" bIns="32146"/>
          <a:lstStyle/>
          <a:p>
            <a:pPr>
              <a:defRPr sz="8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grpSp>
        <p:nvGrpSpPr>
          <p:cNvPr id="180" name="Group 180"/>
          <p:cNvGrpSpPr/>
          <p:nvPr/>
        </p:nvGrpSpPr>
        <p:grpSpPr>
          <a:xfrm>
            <a:off x="1644923" y="72523"/>
            <a:ext cx="4778388" cy="1159016"/>
            <a:chOff x="0" y="0"/>
            <a:chExt cx="4778386" cy="1159015"/>
          </a:xfrm>
        </p:grpSpPr>
        <p:sp>
          <p:nvSpPr>
            <p:cNvPr id="166" name="Shape 166"/>
            <p:cNvSpPr/>
            <p:nvPr/>
          </p:nvSpPr>
          <p:spPr>
            <a:xfrm>
              <a:off x="2757570" y="708688"/>
              <a:ext cx="477140" cy="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2146" tIns="32146" rIns="32146" bIns="32146" numCol="1" anchor="t">
              <a:noAutofit/>
            </a:bodyPr>
            <a:lstStyle/>
            <a:p>
              <a:pPr>
                <a:defRPr sz="8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67" name="Shape 167"/>
            <p:cNvSpPr/>
            <p:nvPr/>
          </p:nvSpPr>
          <p:spPr>
            <a:xfrm flipV="1">
              <a:off x="3237470" y="56133"/>
              <a:ext cx="2" cy="110288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2146" tIns="32146" rIns="32146" bIns="32146" numCol="1" anchor="t">
              <a:noAutofit/>
            </a:bodyPr>
            <a:lstStyle/>
            <a:p>
              <a:pPr>
                <a:defRPr sz="8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grpSp>
          <p:nvGrpSpPr>
            <p:cNvPr id="170" name="Group 170"/>
            <p:cNvGrpSpPr/>
            <p:nvPr/>
          </p:nvGrpSpPr>
          <p:grpSpPr>
            <a:xfrm>
              <a:off x="1887497" y="0"/>
              <a:ext cx="2582154" cy="392937"/>
              <a:chOff x="0" y="0"/>
              <a:chExt cx="2582153" cy="392936"/>
            </a:xfrm>
          </p:grpSpPr>
          <p:sp>
            <p:nvSpPr>
              <p:cNvPr id="168" name="Shape 168"/>
              <p:cNvSpPr/>
              <p:nvPr/>
            </p:nvSpPr>
            <p:spPr>
              <a:xfrm>
                <a:off x="0" y="0"/>
                <a:ext cx="2582154" cy="392937"/>
              </a:xfrm>
              <a:prstGeom prst="roundRect">
                <a:avLst>
                  <a:gd name="adj" fmla="val 38096"/>
                </a:avLst>
              </a:prstGeom>
              <a:solidFill>
                <a:srgbClr val="94E3FE"/>
              </a:solidFill>
              <a:ln w="12700" cap="flat">
                <a:noFill/>
                <a:miter lim="400000"/>
              </a:ln>
              <a:effectLst>
                <a:outerShdw blurRad="76200" dist="38100" dir="2700000" rotWithShape="0">
                  <a:srgbClr val="000000">
                    <a:alpha val="75000"/>
                  </a:srgbClr>
                </a:outerShdw>
              </a:effectLst>
            </p:spPr>
            <p:txBody>
              <a:bodyPr wrap="square" lIns="35718" tIns="35718" rIns="35718" bIns="35718" numCol="1" anchor="ctr">
                <a:noAutofit/>
              </a:bodyPr>
              <a:lstStyle/>
              <a:p>
                <a:pPr algn="ctr" defTabSz="580429">
                  <a:defRPr sz="1200"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169" name="Shape 169"/>
              <p:cNvSpPr/>
              <p:nvPr/>
            </p:nvSpPr>
            <p:spPr>
              <a:xfrm>
                <a:off x="30827" y="45686"/>
                <a:ext cx="2520500" cy="3015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26789" tIns="26789" rIns="26789" bIns="26789" numCol="1" anchor="ctr">
                <a:noAutofit/>
              </a:bodyPr>
              <a:lstStyle>
                <a:lvl1pPr algn="ctr" defTabSz="580429">
                  <a:defRPr sz="17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>
                  <a:defRPr>
                    <a:effectLst/>
                  </a:defRPr>
                </a:pPr>
                <a:r>
                  <a: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rPr>
                  <a:t>Universitetsstyret</a:t>
                </a:r>
              </a:p>
            </p:txBody>
          </p:sp>
        </p:grpSp>
        <p:grpSp>
          <p:nvGrpSpPr>
            <p:cNvPr id="173" name="Group 173"/>
            <p:cNvGrpSpPr/>
            <p:nvPr/>
          </p:nvGrpSpPr>
          <p:grpSpPr>
            <a:xfrm>
              <a:off x="827973" y="498186"/>
              <a:ext cx="1999766" cy="392938"/>
              <a:chOff x="0" y="0"/>
              <a:chExt cx="1999765" cy="392936"/>
            </a:xfrm>
          </p:grpSpPr>
          <p:sp>
            <p:nvSpPr>
              <p:cNvPr id="171" name="Shape 171"/>
              <p:cNvSpPr/>
              <p:nvPr/>
            </p:nvSpPr>
            <p:spPr>
              <a:xfrm>
                <a:off x="0" y="0"/>
                <a:ext cx="1999766" cy="392937"/>
              </a:xfrm>
              <a:prstGeom prst="roundRect">
                <a:avLst>
                  <a:gd name="adj" fmla="val 38096"/>
                </a:avLst>
              </a:prstGeom>
              <a:solidFill>
                <a:srgbClr val="94E3FE"/>
              </a:solidFill>
              <a:ln w="12700" cap="flat">
                <a:noFill/>
                <a:miter lim="400000"/>
              </a:ln>
              <a:effectLst>
                <a:outerShdw blurRad="76200" dist="38100" dir="2700000" rotWithShape="0">
                  <a:srgbClr val="000000">
                    <a:alpha val="75000"/>
                  </a:srgbClr>
                </a:outerShdw>
              </a:effectLst>
            </p:spPr>
            <p:txBody>
              <a:bodyPr wrap="square" lIns="35718" tIns="35718" rIns="35718" bIns="35718" numCol="1" anchor="ctr">
                <a:noAutofit/>
              </a:bodyPr>
              <a:lstStyle/>
              <a:p>
                <a:pPr algn="ctr" defTabSz="580429">
                  <a:defRPr sz="1200"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172" name="Shape 172"/>
              <p:cNvSpPr/>
              <p:nvPr/>
            </p:nvSpPr>
            <p:spPr>
              <a:xfrm>
                <a:off x="30827" y="45686"/>
                <a:ext cx="1938112" cy="3015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26789" tIns="26789" rIns="26789" bIns="26789" numCol="1" anchor="ctr">
                <a:noAutofit/>
              </a:bodyPr>
              <a:lstStyle>
                <a:lvl1pPr algn="ctr" defTabSz="580429">
                  <a:defRPr sz="17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>
                  <a:defRPr>
                    <a:effectLst/>
                  </a:defRPr>
                </a:pPr>
                <a:r>
                  <a: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rPr>
                  <a:t>Administrasjon</a:t>
                </a:r>
              </a:p>
            </p:txBody>
          </p:sp>
        </p:grpSp>
        <p:grpSp>
          <p:nvGrpSpPr>
            <p:cNvPr id="176" name="Group 176"/>
            <p:cNvGrpSpPr/>
            <p:nvPr/>
          </p:nvGrpSpPr>
          <p:grpSpPr>
            <a:xfrm>
              <a:off x="0" y="238567"/>
              <a:ext cx="1606830" cy="287688"/>
              <a:chOff x="0" y="0"/>
              <a:chExt cx="1606829" cy="287686"/>
            </a:xfrm>
          </p:grpSpPr>
          <p:sp>
            <p:nvSpPr>
              <p:cNvPr id="174" name="Shape 174"/>
              <p:cNvSpPr/>
              <p:nvPr/>
            </p:nvSpPr>
            <p:spPr>
              <a:xfrm>
                <a:off x="0" y="0"/>
                <a:ext cx="1606830" cy="287687"/>
              </a:xfrm>
              <a:prstGeom prst="roundRect">
                <a:avLst>
                  <a:gd name="adj" fmla="val 50000"/>
                </a:avLst>
              </a:prstGeom>
              <a:solidFill>
                <a:srgbClr val="CAF0FE"/>
              </a:solidFill>
              <a:ln w="12700" cap="flat">
                <a:noFill/>
                <a:miter lim="400000"/>
              </a:ln>
              <a:effectLst>
                <a:outerShdw blurRad="76200" dist="38100" dir="2700000" rotWithShape="0">
                  <a:srgbClr val="000000">
                    <a:alpha val="75000"/>
                  </a:srgbClr>
                </a:outerShdw>
              </a:effectLst>
            </p:spPr>
            <p:txBody>
              <a:bodyPr wrap="square" lIns="35718" tIns="35718" rIns="35718" bIns="35718" numCol="1" anchor="ctr">
                <a:noAutofit/>
              </a:bodyPr>
              <a:lstStyle/>
              <a:p>
                <a:pPr algn="ctr" defTabSz="580429">
                  <a:defRPr sz="1200"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175" name="Shape 175"/>
              <p:cNvSpPr/>
              <p:nvPr/>
            </p:nvSpPr>
            <p:spPr>
              <a:xfrm>
                <a:off x="30826" y="37968"/>
                <a:ext cx="1545177" cy="2117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26789" tIns="26789" rIns="26789" bIns="26789" numCol="1" anchor="ctr">
                <a:noAutofit/>
              </a:bodyPr>
              <a:lstStyle>
                <a:lvl1pPr algn="ctr" defTabSz="580429">
                  <a:defRPr sz="1200">
                    <a:solidFill>
                      <a:srgbClr val="444444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>
                  <a:defRPr>
                    <a:solidFill>
                      <a:srgbClr val="000000"/>
                    </a:solidFill>
                    <a:effectLst/>
                  </a:defRPr>
                </a:pPr>
                <a:r>
                  <a:rPr>
                    <a:solidFill>
                      <a:srgbClr val="444444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rPr>
                  <a:t>Universitetsdirektør</a:t>
                </a:r>
              </a:p>
            </p:txBody>
          </p:sp>
        </p:grpSp>
        <p:grpSp>
          <p:nvGrpSpPr>
            <p:cNvPr id="179" name="Group 179"/>
            <p:cNvGrpSpPr/>
            <p:nvPr/>
          </p:nvGrpSpPr>
          <p:grpSpPr>
            <a:xfrm>
              <a:off x="4027597" y="301718"/>
              <a:ext cx="750790" cy="287687"/>
              <a:chOff x="0" y="0"/>
              <a:chExt cx="750789" cy="287686"/>
            </a:xfrm>
          </p:grpSpPr>
          <p:sp>
            <p:nvSpPr>
              <p:cNvPr id="177" name="Shape 177"/>
              <p:cNvSpPr/>
              <p:nvPr/>
            </p:nvSpPr>
            <p:spPr>
              <a:xfrm>
                <a:off x="0" y="0"/>
                <a:ext cx="750790" cy="287687"/>
              </a:xfrm>
              <a:prstGeom prst="roundRect">
                <a:avLst>
                  <a:gd name="adj" fmla="val 50000"/>
                </a:avLst>
              </a:prstGeom>
              <a:solidFill>
                <a:srgbClr val="CAF0FE"/>
              </a:solidFill>
              <a:ln w="12700" cap="flat">
                <a:noFill/>
                <a:miter lim="400000"/>
              </a:ln>
              <a:effectLst>
                <a:outerShdw blurRad="76200" dist="38100" dir="2700000" rotWithShape="0">
                  <a:srgbClr val="000000">
                    <a:alpha val="75000"/>
                  </a:srgbClr>
                </a:outerShdw>
              </a:effectLst>
            </p:spPr>
            <p:txBody>
              <a:bodyPr wrap="square" lIns="35718" tIns="35718" rIns="35718" bIns="35718" numCol="1" anchor="ctr">
                <a:noAutofit/>
              </a:bodyPr>
              <a:lstStyle/>
              <a:p>
                <a:pPr algn="ctr" defTabSz="580429">
                  <a:defRPr sz="1200"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178" name="Shape 178"/>
              <p:cNvSpPr/>
              <p:nvPr/>
            </p:nvSpPr>
            <p:spPr>
              <a:xfrm>
                <a:off x="30826" y="37968"/>
                <a:ext cx="689137" cy="2117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26789" tIns="26789" rIns="26789" bIns="26789" numCol="1" anchor="ctr">
                <a:noAutofit/>
              </a:bodyPr>
              <a:lstStyle>
                <a:lvl1pPr algn="ctr" defTabSz="580429">
                  <a:defRPr sz="1200">
                    <a:solidFill>
                      <a:srgbClr val="444444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>
                  <a:defRPr>
                    <a:solidFill>
                      <a:srgbClr val="000000"/>
                    </a:solidFill>
                    <a:effectLst/>
                  </a:defRPr>
                </a:pPr>
                <a:r>
                  <a:rPr>
                    <a:solidFill>
                      <a:srgbClr val="444444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rPr>
                  <a:t>Rektor</a:t>
                </a:r>
              </a:p>
            </p:txBody>
          </p:sp>
        </p:grpSp>
      </p:grpSp>
      <p:grpSp>
        <p:nvGrpSpPr>
          <p:cNvPr id="190" name="Group 190"/>
          <p:cNvGrpSpPr/>
          <p:nvPr/>
        </p:nvGrpSpPr>
        <p:grpSpPr>
          <a:xfrm>
            <a:off x="5510768" y="2000056"/>
            <a:ext cx="862194" cy="940449"/>
            <a:chOff x="0" y="0"/>
            <a:chExt cx="862193" cy="940448"/>
          </a:xfrm>
        </p:grpSpPr>
        <p:sp>
          <p:nvSpPr>
            <p:cNvPr id="181" name="Shape 181"/>
            <p:cNvSpPr/>
            <p:nvPr/>
          </p:nvSpPr>
          <p:spPr>
            <a:xfrm flipV="1">
              <a:off x="6595" y="-1"/>
              <a:ext cx="841" cy="78688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2146" tIns="32146" rIns="32146" bIns="32146" numCol="1" anchor="t">
              <a:noAutofit/>
            </a:bodyPr>
            <a:lstStyle/>
            <a:p>
              <a:pPr>
                <a:defRPr sz="8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0" y="782678"/>
              <a:ext cx="477139" cy="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2146" tIns="32146" rIns="32146" bIns="32146" numCol="1" anchor="t">
              <a:noAutofit/>
            </a:bodyPr>
            <a:lstStyle/>
            <a:p>
              <a:pPr>
                <a:defRPr sz="8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10943" y="432272"/>
              <a:ext cx="477140" cy="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2146" tIns="32146" rIns="32146" bIns="32146" numCol="1" anchor="t">
              <a:noAutofit/>
            </a:bodyPr>
            <a:lstStyle/>
            <a:p>
              <a:pPr>
                <a:defRPr sz="8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grpSp>
          <p:nvGrpSpPr>
            <p:cNvPr id="186" name="Group 186"/>
            <p:cNvGrpSpPr/>
            <p:nvPr/>
          </p:nvGrpSpPr>
          <p:grpSpPr>
            <a:xfrm>
              <a:off x="55270" y="267874"/>
              <a:ext cx="806924" cy="315754"/>
              <a:chOff x="0" y="0"/>
              <a:chExt cx="806923" cy="315752"/>
            </a:xfrm>
          </p:grpSpPr>
          <p:sp>
            <p:nvSpPr>
              <p:cNvPr id="184" name="Shape 184"/>
              <p:cNvSpPr/>
              <p:nvPr/>
            </p:nvSpPr>
            <p:spPr>
              <a:xfrm>
                <a:off x="0" y="0"/>
                <a:ext cx="806924" cy="315753"/>
              </a:xfrm>
              <a:prstGeom prst="roundRect">
                <a:avLst>
                  <a:gd name="adj" fmla="val 47407"/>
                </a:avLst>
              </a:prstGeom>
              <a:solidFill>
                <a:srgbClr val="96D35F"/>
              </a:solidFill>
              <a:ln w="12700" cap="flat">
                <a:noFill/>
                <a:miter lim="400000"/>
              </a:ln>
              <a:effectLst>
                <a:outerShdw blurRad="76200" dist="38100" dir="2700000" rotWithShape="0">
                  <a:srgbClr val="000000">
                    <a:alpha val="75000"/>
                  </a:srgbClr>
                </a:outerShdw>
              </a:effectLst>
            </p:spPr>
            <p:txBody>
              <a:bodyPr wrap="square" lIns="35718" tIns="35718" rIns="35718" bIns="35718" numCol="1" anchor="ctr">
                <a:noAutofit/>
              </a:bodyPr>
              <a:lstStyle/>
              <a:p>
                <a:pPr algn="ctr" defTabSz="580429">
                  <a:defRPr sz="1200"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185" name="Shape 185"/>
              <p:cNvSpPr/>
              <p:nvPr/>
            </p:nvSpPr>
            <p:spPr>
              <a:xfrm>
                <a:off x="30826" y="17074"/>
                <a:ext cx="745271" cy="2816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26789" tIns="26789" rIns="26789" bIns="26789" numCol="1" anchor="ctr">
                <a:noAutofit/>
              </a:bodyPr>
              <a:lstStyle>
                <a:lvl1pPr algn="ctr" defTabSz="580429">
                  <a:defRPr sz="700">
                    <a:solidFill>
                      <a:srgbClr val="232323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>
                  <a:defRPr>
                    <a:solidFill>
                      <a:srgbClr val="000000"/>
                    </a:solidFill>
                    <a:effectLst/>
                  </a:defRPr>
                </a:pPr>
                <a:r>
                  <a:rPr>
                    <a:solidFill>
                      <a:srgbClr val="232323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rPr>
                  <a:t>Musikk-konservatoriet</a:t>
                </a:r>
              </a:p>
            </p:txBody>
          </p:sp>
        </p:grpSp>
        <p:grpSp>
          <p:nvGrpSpPr>
            <p:cNvPr id="189" name="Group 189"/>
            <p:cNvGrpSpPr/>
            <p:nvPr/>
          </p:nvGrpSpPr>
          <p:grpSpPr>
            <a:xfrm>
              <a:off x="55257" y="624695"/>
              <a:ext cx="806924" cy="315754"/>
              <a:chOff x="0" y="0"/>
              <a:chExt cx="806923" cy="315752"/>
            </a:xfrm>
          </p:grpSpPr>
          <p:sp>
            <p:nvSpPr>
              <p:cNvPr id="187" name="Shape 187"/>
              <p:cNvSpPr/>
              <p:nvPr/>
            </p:nvSpPr>
            <p:spPr>
              <a:xfrm>
                <a:off x="0" y="0"/>
                <a:ext cx="806924" cy="315753"/>
              </a:xfrm>
              <a:prstGeom prst="roundRect">
                <a:avLst>
                  <a:gd name="adj" fmla="val 47407"/>
                </a:avLst>
              </a:prstGeom>
              <a:solidFill>
                <a:srgbClr val="96D35F"/>
              </a:solidFill>
              <a:ln w="12700" cap="flat">
                <a:noFill/>
                <a:miter lim="400000"/>
              </a:ln>
              <a:effectLst>
                <a:outerShdw blurRad="76200" dist="38100" dir="2700000" rotWithShape="0">
                  <a:srgbClr val="000000">
                    <a:alpha val="75000"/>
                  </a:srgbClr>
                </a:outerShdw>
              </a:effectLst>
            </p:spPr>
            <p:txBody>
              <a:bodyPr wrap="square" lIns="35718" tIns="35718" rIns="35718" bIns="35718" numCol="1" anchor="ctr">
                <a:noAutofit/>
              </a:bodyPr>
              <a:lstStyle/>
              <a:p>
                <a:pPr algn="ctr" defTabSz="580429">
                  <a:defRPr sz="1200"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188" name="Shape 188"/>
              <p:cNvSpPr/>
              <p:nvPr/>
            </p:nvSpPr>
            <p:spPr>
              <a:xfrm>
                <a:off x="30826" y="76950"/>
                <a:ext cx="745271" cy="1618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26789" tIns="26789" rIns="26789" bIns="26789" numCol="1" anchor="ctr">
                <a:noAutofit/>
              </a:bodyPr>
              <a:lstStyle>
                <a:lvl1pPr algn="ctr" defTabSz="580429">
                  <a:defRPr sz="700">
                    <a:solidFill>
                      <a:srgbClr val="232323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>
                  <a:defRPr>
                    <a:solidFill>
                      <a:srgbClr val="000000"/>
                    </a:solidFill>
                    <a:effectLst/>
                  </a:defRPr>
                </a:pPr>
                <a:r>
                  <a:rPr>
                    <a:solidFill>
                      <a:srgbClr val="232323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rPr>
                  <a:t>Kunstakademiet</a:t>
                </a:r>
              </a:p>
            </p:txBody>
          </p:sp>
        </p:grpSp>
      </p:grpSp>
      <p:grpSp>
        <p:nvGrpSpPr>
          <p:cNvPr id="204" name="Group 204"/>
          <p:cNvGrpSpPr/>
          <p:nvPr/>
        </p:nvGrpSpPr>
        <p:grpSpPr>
          <a:xfrm>
            <a:off x="6553054" y="2012756"/>
            <a:ext cx="884529" cy="1297269"/>
            <a:chOff x="0" y="0"/>
            <a:chExt cx="884527" cy="1297268"/>
          </a:xfrm>
        </p:grpSpPr>
        <p:sp>
          <p:nvSpPr>
            <p:cNvPr id="191" name="Shape 191"/>
            <p:cNvSpPr/>
            <p:nvPr/>
          </p:nvSpPr>
          <p:spPr>
            <a:xfrm flipV="1">
              <a:off x="6595" y="-1"/>
              <a:ext cx="842" cy="115145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2146" tIns="32146" rIns="32146" bIns="32146" numCol="1" anchor="t">
              <a:noAutofit/>
            </a:bodyPr>
            <a:lstStyle/>
            <a:p>
              <a:pPr>
                <a:defRPr sz="8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0" y="1147238"/>
              <a:ext cx="477139" cy="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2146" tIns="32146" rIns="32146" bIns="32146" numCol="1" anchor="t">
              <a:noAutofit/>
            </a:bodyPr>
            <a:lstStyle/>
            <a:p>
              <a:pPr>
                <a:defRPr sz="8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10943" y="796833"/>
              <a:ext cx="477140" cy="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2146" tIns="32146" rIns="32146" bIns="32146" numCol="1" anchor="t">
              <a:noAutofit/>
            </a:bodyPr>
            <a:lstStyle/>
            <a:p>
              <a:pPr>
                <a:defRPr sz="8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7016" y="433596"/>
              <a:ext cx="477140" cy="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2146" tIns="32146" rIns="32146" bIns="32146" numCol="1" anchor="t">
              <a:noAutofit/>
            </a:bodyPr>
            <a:lstStyle/>
            <a:p>
              <a:pPr>
                <a:defRPr sz="8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grpSp>
          <p:nvGrpSpPr>
            <p:cNvPr id="197" name="Group 197"/>
            <p:cNvGrpSpPr/>
            <p:nvPr/>
          </p:nvGrpSpPr>
          <p:grpSpPr>
            <a:xfrm>
              <a:off x="77604" y="267874"/>
              <a:ext cx="806924" cy="315754"/>
              <a:chOff x="0" y="0"/>
              <a:chExt cx="806923" cy="315752"/>
            </a:xfrm>
          </p:grpSpPr>
          <p:sp>
            <p:nvSpPr>
              <p:cNvPr id="195" name="Shape 195"/>
              <p:cNvSpPr/>
              <p:nvPr/>
            </p:nvSpPr>
            <p:spPr>
              <a:xfrm>
                <a:off x="0" y="0"/>
                <a:ext cx="806924" cy="315753"/>
              </a:xfrm>
              <a:prstGeom prst="roundRect">
                <a:avLst>
                  <a:gd name="adj" fmla="val 47407"/>
                </a:avLst>
              </a:prstGeom>
              <a:solidFill>
                <a:srgbClr val="96D35F"/>
              </a:solidFill>
              <a:ln w="12700" cap="flat">
                <a:noFill/>
                <a:miter lim="400000"/>
              </a:ln>
              <a:effectLst>
                <a:outerShdw blurRad="76200" dist="38100" dir="2700000" rotWithShape="0">
                  <a:srgbClr val="000000">
                    <a:alpha val="75000"/>
                  </a:srgbClr>
                </a:outerShdw>
              </a:effectLst>
            </p:spPr>
            <p:txBody>
              <a:bodyPr wrap="square" lIns="35718" tIns="35718" rIns="35718" bIns="35718" numCol="1" anchor="ctr">
                <a:noAutofit/>
              </a:bodyPr>
              <a:lstStyle/>
              <a:p>
                <a:pPr algn="ctr" defTabSz="580429">
                  <a:defRPr sz="1200"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196" name="Shape 196"/>
              <p:cNvSpPr/>
              <p:nvPr/>
            </p:nvSpPr>
            <p:spPr>
              <a:xfrm>
                <a:off x="30826" y="17074"/>
                <a:ext cx="745271" cy="2816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26789" tIns="26789" rIns="26789" bIns="26789" numCol="1" anchor="ctr">
                <a:noAutofit/>
              </a:bodyPr>
              <a:lstStyle>
                <a:lvl1pPr algn="ctr" defTabSz="580429">
                  <a:defRPr sz="700">
                    <a:solidFill>
                      <a:srgbClr val="232323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>
                  <a:defRPr>
                    <a:solidFill>
                      <a:srgbClr val="000000"/>
                    </a:solidFill>
                    <a:effectLst/>
                  </a:defRPr>
                </a:pPr>
                <a:r>
                  <a:rPr>
                    <a:solidFill>
                      <a:srgbClr val="232323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rPr>
                  <a:t>Barnevern og sosialarbeid</a:t>
                </a:r>
              </a:p>
            </p:txBody>
          </p:sp>
        </p:grpSp>
        <p:grpSp>
          <p:nvGrpSpPr>
            <p:cNvPr id="200" name="Group 200"/>
            <p:cNvGrpSpPr/>
            <p:nvPr/>
          </p:nvGrpSpPr>
          <p:grpSpPr>
            <a:xfrm>
              <a:off x="77591" y="624695"/>
              <a:ext cx="806924" cy="315754"/>
              <a:chOff x="0" y="0"/>
              <a:chExt cx="806923" cy="315752"/>
            </a:xfrm>
          </p:grpSpPr>
          <p:sp>
            <p:nvSpPr>
              <p:cNvPr id="198" name="Shape 198"/>
              <p:cNvSpPr/>
              <p:nvPr/>
            </p:nvSpPr>
            <p:spPr>
              <a:xfrm>
                <a:off x="0" y="0"/>
                <a:ext cx="806924" cy="315753"/>
              </a:xfrm>
              <a:prstGeom prst="roundRect">
                <a:avLst>
                  <a:gd name="adj" fmla="val 47407"/>
                </a:avLst>
              </a:prstGeom>
              <a:solidFill>
                <a:srgbClr val="96D35F"/>
              </a:solidFill>
              <a:ln w="12700" cap="flat">
                <a:noFill/>
                <a:miter lim="400000"/>
              </a:ln>
              <a:effectLst>
                <a:outerShdw blurRad="76200" dist="38100" dir="2700000" rotWithShape="0">
                  <a:srgbClr val="000000">
                    <a:alpha val="75000"/>
                  </a:srgbClr>
                </a:outerShdw>
              </a:effectLst>
            </p:spPr>
            <p:txBody>
              <a:bodyPr wrap="square" lIns="35718" tIns="35718" rIns="35718" bIns="35718" numCol="1" anchor="ctr">
                <a:noAutofit/>
              </a:bodyPr>
              <a:lstStyle/>
              <a:p>
                <a:pPr algn="ctr" defTabSz="580429">
                  <a:defRPr sz="1200"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199" name="Shape 199"/>
              <p:cNvSpPr/>
              <p:nvPr/>
            </p:nvSpPr>
            <p:spPr>
              <a:xfrm>
                <a:off x="30826" y="76950"/>
                <a:ext cx="745271" cy="1618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26789" tIns="26789" rIns="26789" bIns="26789" numCol="1" anchor="ctr">
                <a:noAutofit/>
              </a:bodyPr>
              <a:lstStyle>
                <a:lvl1pPr algn="ctr" defTabSz="580429">
                  <a:defRPr sz="700">
                    <a:solidFill>
                      <a:srgbClr val="232323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>
                  <a:defRPr>
                    <a:solidFill>
                      <a:srgbClr val="000000"/>
                    </a:solidFill>
                    <a:effectLst/>
                  </a:defRPr>
                </a:pPr>
                <a:r>
                  <a:rPr sz="600" dirty="0">
                    <a:solidFill>
                      <a:srgbClr val="232323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rPr>
                  <a:t>Idrettshøgskolen</a:t>
                </a:r>
              </a:p>
            </p:txBody>
          </p:sp>
        </p:grpSp>
        <p:grpSp>
          <p:nvGrpSpPr>
            <p:cNvPr id="203" name="Group 203"/>
            <p:cNvGrpSpPr/>
            <p:nvPr/>
          </p:nvGrpSpPr>
          <p:grpSpPr>
            <a:xfrm>
              <a:off x="77591" y="981515"/>
              <a:ext cx="806924" cy="315754"/>
              <a:chOff x="0" y="0"/>
              <a:chExt cx="806923" cy="315752"/>
            </a:xfrm>
          </p:grpSpPr>
          <p:sp>
            <p:nvSpPr>
              <p:cNvPr id="201" name="Shape 201"/>
              <p:cNvSpPr/>
              <p:nvPr/>
            </p:nvSpPr>
            <p:spPr>
              <a:xfrm>
                <a:off x="0" y="0"/>
                <a:ext cx="806924" cy="315753"/>
              </a:xfrm>
              <a:prstGeom prst="roundRect">
                <a:avLst>
                  <a:gd name="adj" fmla="val 47407"/>
                </a:avLst>
              </a:prstGeom>
              <a:solidFill>
                <a:srgbClr val="96D35F"/>
              </a:solidFill>
              <a:ln w="12700" cap="flat">
                <a:noFill/>
                <a:miter lim="400000"/>
              </a:ln>
              <a:effectLst>
                <a:outerShdw blurRad="76200" dist="38100" dir="2700000" rotWithShape="0">
                  <a:srgbClr val="000000">
                    <a:alpha val="75000"/>
                  </a:srgbClr>
                </a:outerShdw>
              </a:effectLst>
            </p:spPr>
            <p:txBody>
              <a:bodyPr wrap="square" lIns="35718" tIns="35718" rIns="35718" bIns="35718" numCol="1" anchor="ctr">
                <a:noAutofit/>
              </a:bodyPr>
              <a:lstStyle/>
              <a:p>
                <a:pPr algn="ctr" defTabSz="580429">
                  <a:defRPr sz="1200"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202" name="Shape 202"/>
              <p:cNvSpPr/>
              <p:nvPr/>
            </p:nvSpPr>
            <p:spPr>
              <a:xfrm>
                <a:off x="30826" y="27053"/>
                <a:ext cx="745271" cy="2616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26789" tIns="26789" rIns="26789" bIns="26789" numCol="1" anchor="ctr">
                <a:noAutofit/>
              </a:bodyPr>
              <a:lstStyle>
                <a:lvl1pPr algn="ctr" defTabSz="580429">
                  <a:defRPr sz="700">
                    <a:solidFill>
                      <a:srgbClr val="232323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>
                  <a:defRPr>
                    <a:solidFill>
                      <a:srgbClr val="000000"/>
                    </a:solidFill>
                    <a:effectLst/>
                  </a:defRPr>
                </a:pPr>
                <a:r>
                  <a:rPr>
                    <a:solidFill>
                      <a:srgbClr val="232323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rPr>
                  <a:t>Reiseliv og nordlige studier</a:t>
                </a:r>
              </a:p>
            </p:txBody>
          </p:sp>
        </p:grpSp>
      </p:grpSp>
      <p:grpSp>
        <p:nvGrpSpPr>
          <p:cNvPr id="236" name="Group 236"/>
          <p:cNvGrpSpPr/>
          <p:nvPr/>
        </p:nvGrpSpPr>
        <p:grpSpPr>
          <a:xfrm>
            <a:off x="4285688" y="2025455"/>
            <a:ext cx="880193" cy="3048888"/>
            <a:chOff x="0" y="0"/>
            <a:chExt cx="880191" cy="3048886"/>
          </a:xfrm>
        </p:grpSpPr>
        <p:sp>
          <p:nvSpPr>
            <p:cNvPr id="205" name="Shape 205"/>
            <p:cNvSpPr/>
            <p:nvPr/>
          </p:nvSpPr>
          <p:spPr>
            <a:xfrm flipV="1">
              <a:off x="6595" y="-1"/>
              <a:ext cx="842" cy="218600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2146" tIns="32146" rIns="32146" bIns="32146" numCol="1" anchor="t">
              <a:noAutofit/>
            </a:bodyPr>
            <a:lstStyle/>
            <a:p>
              <a:pPr>
                <a:defRPr sz="8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>
              <a:off x="0" y="2181478"/>
              <a:ext cx="477139" cy="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2146" tIns="32146" rIns="32146" bIns="32146" numCol="1" anchor="t">
              <a:noAutofit/>
            </a:bodyPr>
            <a:lstStyle/>
            <a:p>
              <a:pPr>
                <a:defRPr sz="8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>
              <a:off x="10945" y="1831071"/>
              <a:ext cx="477139" cy="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2146" tIns="32146" rIns="32146" bIns="32146" numCol="1" anchor="t">
              <a:noAutofit/>
            </a:bodyPr>
            <a:lstStyle/>
            <a:p>
              <a:pPr>
                <a:defRPr sz="8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08" name="Shape 208"/>
            <p:cNvSpPr/>
            <p:nvPr/>
          </p:nvSpPr>
          <p:spPr>
            <a:xfrm>
              <a:off x="7016" y="1467836"/>
              <a:ext cx="477140" cy="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2146" tIns="32146" rIns="32146" bIns="32146" numCol="1" anchor="t">
              <a:noAutofit/>
            </a:bodyPr>
            <a:lstStyle/>
            <a:p>
              <a:pPr>
                <a:defRPr sz="8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09" name="Shape 209"/>
            <p:cNvSpPr/>
            <p:nvPr/>
          </p:nvSpPr>
          <p:spPr>
            <a:xfrm>
              <a:off x="10119" y="1117430"/>
              <a:ext cx="477140" cy="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2146" tIns="32146" rIns="32146" bIns="32146" numCol="1" anchor="t">
              <a:noAutofit/>
            </a:bodyPr>
            <a:lstStyle/>
            <a:p>
              <a:pPr>
                <a:defRPr sz="8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10" name="Shape 210"/>
            <p:cNvSpPr/>
            <p:nvPr/>
          </p:nvSpPr>
          <p:spPr>
            <a:xfrm>
              <a:off x="7016" y="753110"/>
              <a:ext cx="477140" cy="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2146" tIns="32146" rIns="32146" bIns="32146" numCol="1" anchor="t">
              <a:noAutofit/>
            </a:bodyPr>
            <a:lstStyle/>
            <a:p>
              <a:pPr>
                <a:defRPr sz="8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11" name="Shape 211"/>
            <p:cNvSpPr/>
            <p:nvPr/>
          </p:nvSpPr>
          <p:spPr>
            <a:xfrm>
              <a:off x="10119" y="402705"/>
              <a:ext cx="477140" cy="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2146" tIns="32146" rIns="32146" bIns="32146" numCol="1" anchor="t">
              <a:noAutofit/>
            </a:bodyPr>
            <a:lstStyle/>
            <a:p>
              <a:pPr>
                <a:defRPr sz="8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grpSp>
          <p:nvGrpSpPr>
            <p:cNvPr id="214" name="Group 214"/>
            <p:cNvGrpSpPr/>
            <p:nvPr/>
          </p:nvGrpSpPr>
          <p:grpSpPr>
            <a:xfrm>
              <a:off x="73268" y="235387"/>
              <a:ext cx="806924" cy="315754"/>
              <a:chOff x="0" y="0"/>
              <a:chExt cx="806923" cy="315752"/>
            </a:xfrm>
          </p:grpSpPr>
          <p:sp>
            <p:nvSpPr>
              <p:cNvPr id="212" name="Shape 212"/>
              <p:cNvSpPr/>
              <p:nvPr/>
            </p:nvSpPr>
            <p:spPr>
              <a:xfrm>
                <a:off x="0" y="0"/>
                <a:ext cx="806924" cy="315753"/>
              </a:xfrm>
              <a:prstGeom prst="roundRect">
                <a:avLst>
                  <a:gd name="adj" fmla="val 47407"/>
                </a:avLst>
              </a:prstGeom>
              <a:solidFill>
                <a:srgbClr val="96D35F"/>
              </a:solidFill>
              <a:ln w="12700" cap="flat">
                <a:noFill/>
                <a:miter lim="400000"/>
              </a:ln>
              <a:effectLst>
                <a:outerShdw blurRad="76200" dist="38100" dir="2700000" rotWithShape="0">
                  <a:srgbClr val="000000">
                    <a:alpha val="75000"/>
                  </a:srgbClr>
                </a:outerShdw>
              </a:effectLst>
            </p:spPr>
            <p:txBody>
              <a:bodyPr wrap="square" lIns="35718" tIns="35718" rIns="35718" bIns="35718" numCol="1" anchor="ctr">
                <a:noAutofit/>
              </a:bodyPr>
              <a:lstStyle/>
              <a:p>
                <a:pPr algn="ctr" defTabSz="580429">
                  <a:defRPr sz="1200"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213" name="Shape 213"/>
              <p:cNvSpPr/>
              <p:nvPr/>
            </p:nvSpPr>
            <p:spPr>
              <a:xfrm>
                <a:off x="30826" y="76950"/>
                <a:ext cx="745271" cy="1618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26789" tIns="26789" rIns="26789" bIns="26789" numCol="1" anchor="ctr">
                <a:noAutofit/>
              </a:bodyPr>
              <a:lstStyle>
                <a:lvl1pPr algn="ctr" defTabSz="580429">
                  <a:defRPr sz="700">
                    <a:solidFill>
                      <a:srgbClr val="232323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>
                  <a:defRPr>
                    <a:solidFill>
                      <a:srgbClr val="000000"/>
                    </a:solidFill>
                    <a:effectLst/>
                  </a:defRPr>
                </a:pPr>
                <a:r>
                  <a:rPr>
                    <a:solidFill>
                      <a:srgbClr val="232323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rPr>
                  <a:t>Medisinsk biologi</a:t>
                </a:r>
              </a:p>
            </p:txBody>
          </p:sp>
        </p:grpSp>
        <p:grpSp>
          <p:nvGrpSpPr>
            <p:cNvPr id="217" name="Group 217"/>
            <p:cNvGrpSpPr/>
            <p:nvPr/>
          </p:nvGrpSpPr>
          <p:grpSpPr>
            <a:xfrm>
              <a:off x="73255" y="592208"/>
              <a:ext cx="806924" cy="315754"/>
              <a:chOff x="0" y="0"/>
              <a:chExt cx="806923" cy="315752"/>
            </a:xfrm>
          </p:grpSpPr>
          <p:sp>
            <p:nvSpPr>
              <p:cNvPr id="215" name="Shape 215"/>
              <p:cNvSpPr/>
              <p:nvPr/>
            </p:nvSpPr>
            <p:spPr>
              <a:xfrm>
                <a:off x="0" y="0"/>
                <a:ext cx="806924" cy="315753"/>
              </a:xfrm>
              <a:prstGeom prst="roundRect">
                <a:avLst>
                  <a:gd name="adj" fmla="val 47407"/>
                </a:avLst>
              </a:prstGeom>
              <a:solidFill>
                <a:srgbClr val="96D35F"/>
              </a:solidFill>
              <a:ln w="12700" cap="flat">
                <a:noFill/>
                <a:miter lim="400000"/>
              </a:ln>
              <a:effectLst>
                <a:outerShdw blurRad="76200" dist="38100" dir="2700000" rotWithShape="0">
                  <a:srgbClr val="000000">
                    <a:alpha val="75000"/>
                  </a:srgbClr>
                </a:outerShdw>
              </a:effectLst>
            </p:spPr>
            <p:txBody>
              <a:bodyPr wrap="square" lIns="35718" tIns="35718" rIns="35718" bIns="35718" numCol="1" anchor="ctr">
                <a:noAutofit/>
              </a:bodyPr>
              <a:lstStyle/>
              <a:p>
                <a:pPr algn="ctr" defTabSz="580429">
                  <a:defRPr sz="1200"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216" name="Shape 216"/>
              <p:cNvSpPr/>
              <p:nvPr/>
            </p:nvSpPr>
            <p:spPr>
              <a:xfrm>
                <a:off x="30826" y="17074"/>
                <a:ext cx="745271" cy="2816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26789" tIns="26789" rIns="26789" bIns="26789" numCol="1" anchor="ctr">
                <a:noAutofit/>
              </a:bodyPr>
              <a:lstStyle>
                <a:lvl1pPr algn="ctr" defTabSz="580429">
                  <a:defRPr sz="600">
                    <a:solidFill>
                      <a:srgbClr val="232323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>
                  <a:defRPr>
                    <a:solidFill>
                      <a:srgbClr val="000000"/>
                    </a:solidFill>
                    <a:effectLst/>
                  </a:defRPr>
                </a:pPr>
                <a:r>
                  <a:rPr>
                    <a:solidFill>
                      <a:srgbClr val="232323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rPr>
                  <a:t>Samfunnsmedisin</a:t>
                </a:r>
              </a:p>
            </p:txBody>
          </p:sp>
        </p:grpSp>
        <p:grpSp>
          <p:nvGrpSpPr>
            <p:cNvPr id="220" name="Group 220"/>
            <p:cNvGrpSpPr/>
            <p:nvPr/>
          </p:nvGrpSpPr>
          <p:grpSpPr>
            <a:xfrm>
              <a:off x="73255" y="949029"/>
              <a:ext cx="806924" cy="315754"/>
              <a:chOff x="0" y="0"/>
              <a:chExt cx="806923" cy="315752"/>
            </a:xfrm>
          </p:grpSpPr>
          <p:sp>
            <p:nvSpPr>
              <p:cNvPr id="218" name="Shape 218"/>
              <p:cNvSpPr/>
              <p:nvPr/>
            </p:nvSpPr>
            <p:spPr>
              <a:xfrm>
                <a:off x="0" y="0"/>
                <a:ext cx="806924" cy="315753"/>
              </a:xfrm>
              <a:prstGeom prst="roundRect">
                <a:avLst>
                  <a:gd name="adj" fmla="val 47407"/>
                </a:avLst>
              </a:prstGeom>
              <a:solidFill>
                <a:srgbClr val="96D35F"/>
              </a:solidFill>
              <a:ln w="12700" cap="flat">
                <a:noFill/>
                <a:miter lim="400000"/>
              </a:ln>
              <a:effectLst>
                <a:outerShdw blurRad="76200" dist="38100" dir="2700000" rotWithShape="0">
                  <a:srgbClr val="000000">
                    <a:alpha val="75000"/>
                  </a:srgbClr>
                </a:outerShdw>
              </a:effectLst>
            </p:spPr>
            <p:txBody>
              <a:bodyPr wrap="square" lIns="35718" tIns="35718" rIns="35718" bIns="35718" numCol="1" anchor="ctr">
                <a:noAutofit/>
              </a:bodyPr>
              <a:lstStyle/>
              <a:p>
                <a:pPr algn="ctr" defTabSz="580429">
                  <a:defRPr sz="1200"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219" name="Shape 219"/>
              <p:cNvSpPr/>
              <p:nvPr/>
            </p:nvSpPr>
            <p:spPr>
              <a:xfrm>
                <a:off x="30826" y="76950"/>
                <a:ext cx="745271" cy="1618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26789" tIns="26789" rIns="26789" bIns="26789" numCol="1" anchor="ctr">
                <a:noAutofit/>
              </a:bodyPr>
              <a:lstStyle>
                <a:lvl1pPr algn="ctr" defTabSz="580429">
                  <a:defRPr sz="800">
                    <a:solidFill>
                      <a:srgbClr val="232323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>
                  <a:defRPr>
                    <a:solidFill>
                      <a:srgbClr val="000000"/>
                    </a:solidFill>
                    <a:effectLst/>
                  </a:defRPr>
                </a:pPr>
                <a:r>
                  <a:rPr>
                    <a:solidFill>
                      <a:srgbClr val="232323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rPr>
                  <a:t>Klinisk medisin</a:t>
                </a:r>
              </a:p>
            </p:txBody>
          </p:sp>
        </p:grpSp>
        <p:grpSp>
          <p:nvGrpSpPr>
            <p:cNvPr id="223" name="Group 223"/>
            <p:cNvGrpSpPr/>
            <p:nvPr/>
          </p:nvGrpSpPr>
          <p:grpSpPr>
            <a:xfrm>
              <a:off x="73255" y="1305850"/>
              <a:ext cx="806924" cy="315754"/>
              <a:chOff x="0" y="0"/>
              <a:chExt cx="806923" cy="315752"/>
            </a:xfrm>
          </p:grpSpPr>
          <p:sp>
            <p:nvSpPr>
              <p:cNvPr id="221" name="Shape 221"/>
              <p:cNvSpPr/>
              <p:nvPr/>
            </p:nvSpPr>
            <p:spPr>
              <a:xfrm>
                <a:off x="0" y="0"/>
                <a:ext cx="806924" cy="315753"/>
              </a:xfrm>
              <a:prstGeom prst="roundRect">
                <a:avLst>
                  <a:gd name="adj" fmla="val 47407"/>
                </a:avLst>
              </a:prstGeom>
              <a:solidFill>
                <a:srgbClr val="96D35F"/>
              </a:solidFill>
              <a:ln w="12700" cap="flat">
                <a:noFill/>
                <a:miter lim="400000"/>
              </a:ln>
              <a:effectLst>
                <a:outerShdw blurRad="76200" dist="38100" dir="2700000" rotWithShape="0">
                  <a:srgbClr val="000000">
                    <a:alpha val="75000"/>
                  </a:srgbClr>
                </a:outerShdw>
              </a:effectLst>
            </p:spPr>
            <p:txBody>
              <a:bodyPr wrap="square" lIns="35718" tIns="35718" rIns="35718" bIns="35718" numCol="1" anchor="ctr">
                <a:noAutofit/>
              </a:bodyPr>
              <a:lstStyle/>
              <a:p>
                <a:pPr algn="ctr" defTabSz="580429">
                  <a:defRPr sz="1200"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222" name="Shape 222"/>
              <p:cNvSpPr/>
              <p:nvPr/>
            </p:nvSpPr>
            <p:spPr>
              <a:xfrm>
                <a:off x="30826" y="76950"/>
                <a:ext cx="745271" cy="1618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26789" tIns="26789" rIns="26789" bIns="26789" numCol="1" anchor="ctr">
                <a:noAutofit/>
              </a:bodyPr>
              <a:lstStyle>
                <a:lvl1pPr algn="ctr" defTabSz="580429">
                  <a:defRPr sz="800">
                    <a:solidFill>
                      <a:srgbClr val="232323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>
                  <a:defRPr>
                    <a:solidFill>
                      <a:srgbClr val="000000"/>
                    </a:solidFill>
                    <a:effectLst/>
                  </a:defRPr>
                </a:pPr>
                <a:r>
                  <a:rPr>
                    <a:solidFill>
                      <a:srgbClr val="232323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rPr>
                  <a:t>Farmakologi</a:t>
                </a:r>
              </a:p>
            </p:txBody>
          </p:sp>
        </p:grpSp>
        <p:grpSp>
          <p:nvGrpSpPr>
            <p:cNvPr id="226" name="Group 226"/>
            <p:cNvGrpSpPr/>
            <p:nvPr/>
          </p:nvGrpSpPr>
          <p:grpSpPr>
            <a:xfrm>
              <a:off x="73255" y="1662670"/>
              <a:ext cx="806924" cy="315754"/>
              <a:chOff x="0" y="0"/>
              <a:chExt cx="806923" cy="315752"/>
            </a:xfrm>
          </p:grpSpPr>
          <p:sp>
            <p:nvSpPr>
              <p:cNvPr id="224" name="Shape 224"/>
              <p:cNvSpPr/>
              <p:nvPr/>
            </p:nvSpPr>
            <p:spPr>
              <a:xfrm>
                <a:off x="0" y="0"/>
                <a:ext cx="806924" cy="315753"/>
              </a:xfrm>
              <a:prstGeom prst="roundRect">
                <a:avLst>
                  <a:gd name="adj" fmla="val 47407"/>
                </a:avLst>
              </a:prstGeom>
              <a:solidFill>
                <a:srgbClr val="96D35F"/>
              </a:solidFill>
              <a:ln w="12700" cap="flat">
                <a:noFill/>
                <a:miter lim="400000"/>
              </a:ln>
              <a:effectLst>
                <a:outerShdw blurRad="76200" dist="38100" dir="2700000" rotWithShape="0">
                  <a:srgbClr val="000000">
                    <a:alpha val="75000"/>
                  </a:srgbClr>
                </a:outerShdw>
              </a:effectLst>
            </p:spPr>
            <p:txBody>
              <a:bodyPr wrap="square" lIns="35718" tIns="35718" rIns="35718" bIns="35718" numCol="1" anchor="ctr">
                <a:noAutofit/>
              </a:bodyPr>
              <a:lstStyle/>
              <a:p>
                <a:pPr algn="ctr" defTabSz="580429">
                  <a:defRPr sz="1200"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225" name="Shape 225"/>
              <p:cNvSpPr/>
              <p:nvPr/>
            </p:nvSpPr>
            <p:spPr>
              <a:xfrm>
                <a:off x="30826" y="76950"/>
                <a:ext cx="745271" cy="1618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26789" tIns="26789" rIns="26789" bIns="26789" numCol="1" anchor="ctr">
                <a:noAutofit/>
              </a:bodyPr>
              <a:lstStyle>
                <a:lvl1pPr algn="ctr" defTabSz="580429">
                  <a:defRPr sz="600">
                    <a:solidFill>
                      <a:srgbClr val="232323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>
                  <a:defRPr>
                    <a:solidFill>
                      <a:srgbClr val="000000"/>
                    </a:solidFill>
                    <a:effectLst/>
                  </a:defRPr>
                </a:pPr>
                <a:r>
                  <a:rPr>
                    <a:solidFill>
                      <a:srgbClr val="232323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rPr>
                  <a:t>Klinisk odontologi</a:t>
                </a:r>
              </a:p>
            </p:txBody>
          </p:sp>
        </p:grpSp>
        <p:grpSp>
          <p:nvGrpSpPr>
            <p:cNvPr id="229" name="Group 229"/>
            <p:cNvGrpSpPr/>
            <p:nvPr/>
          </p:nvGrpSpPr>
          <p:grpSpPr>
            <a:xfrm>
              <a:off x="73255" y="2019491"/>
              <a:ext cx="806924" cy="315754"/>
              <a:chOff x="0" y="0"/>
              <a:chExt cx="806923" cy="315752"/>
            </a:xfrm>
          </p:grpSpPr>
          <p:sp>
            <p:nvSpPr>
              <p:cNvPr id="227" name="Shape 227"/>
              <p:cNvSpPr/>
              <p:nvPr/>
            </p:nvSpPr>
            <p:spPr>
              <a:xfrm>
                <a:off x="0" y="0"/>
                <a:ext cx="806924" cy="315753"/>
              </a:xfrm>
              <a:prstGeom prst="roundRect">
                <a:avLst>
                  <a:gd name="adj" fmla="val 47407"/>
                </a:avLst>
              </a:prstGeom>
              <a:solidFill>
                <a:srgbClr val="96D35F"/>
              </a:solidFill>
              <a:ln w="12700" cap="flat">
                <a:noFill/>
                <a:miter lim="400000"/>
              </a:ln>
              <a:effectLst>
                <a:outerShdw blurRad="76200" dist="38100" dir="2700000" rotWithShape="0">
                  <a:srgbClr val="000000">
                    <a:alpha val="75000"/>
                  </a:srgbClr>
                </a:outerShdw>
              </a:effectLst>
            </p:spPr>
            <p:txBody>
              <a:bodyPr wrap="square" lIns="35718" tIns="35718" rIns="35718" bIns="35718" numCol="1" anchor="ctr">
                <a:noAutofit/>
              </a:bodyPr>
              <a:lstStyle/>
              <a:p>
                <a:pPr algn="ctr" defTabSz="580429">
                  <a:defRPr sz="1200"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228" name="Shape 228"/>
              <p:cNvSpPr/>
              <p:nvPr/>
            </p:nvSpPr>
            <p:spPr>
              <a:xfrm>
                <a:off x="30826" y="76950"/>
                <a:ext cx="745271" cy="1618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26789" tIns="26789" rIns="26789" bIns="26789" numCol="1" anchor="ctr">
                <a:noAutofit/>
              </a:bodyPr>
              <a:lstStyle>
                <a:lvl1pPr algn="ctr" defTabSz="580429">
                  <a:defRPr sz="700">
                    <a:solidFill>
                      <a:srgbClr val="232323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>
                  <a:defRPr>
                    <a:solidFill>
                      <a:srgbClr val="000000"/>
                    </a:solidFill>
                    <a:effectLst/>
                  </a:defRPr>
                </a:pPr>
                <a:r>
                  <a:rPr>
                    <a:solidFill>
                      <a:srgbClr val="232323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rPr>
                  <a:t>Psykologi</a:t>
                </a:r>
              </a:p>
            </p:txBody>
          </p:sp>
        </p:grpSp>
        <p:grpSp>
          <p:nvGrpSpPr>
            <p:cNvPr id="232" name="Group 232"/>
            <p:cNvGrpSpPr/>
            <p:nvPr/>
          </p:nvGrpSpPr>
          <p:grpSpPr>
            <a:xfrm>
              <a:off x="73255" y="2376312"/>
              <a:ext cx="806924" cy="315754"/>
              <a:chOff x="0" y="0"/>
              <a:chExt cx="806923" cy="315752"/>
            </a:xfrm>
          </p:grpSpPr>
          <p:sp>
            <p:nvSpPr>
              <p:cNvPr id="230" name="Shape 230"/>
              <p:cNvSpPr/>
              <p:nvPr/>
            </p:nvSpPr>
            <p:spPr>
              <a:xfrm>
                <a:off x="0" y="0"/>
                <a:ext cx="806924" cy="315753"/>
              </a:xfrm>
              <a:prstGeom prst="roundRect">
                <a:avLst>
                  <a:gd name="adj" fmla="val 47407"/>
                </a:avLst>
              </a:prstGeom>
              <a:solidFill>
                <a:srgbClr val="96D35F"/>
              </a:solidFill>
              <a:ln w="12700" cap="flat">
                <a:noFill/>
                <a:miter lim="400000"/>
              </a:ln>
              <a:effectLst>
                <a:outerShdw blurRad="76200" dist="38100" dir="2700000" rotWithShape="0">
                  <a:srgbClr val="000000">
                    <a:alpha val="75000"/>
                  </a:srgbClr>
                </a:outerShdw>
              </a:effectLst>
            </p:spPr>
            <p:txBody>
              <a:bodyPr wrap="square" lIns="35718" tIns="35718" rIns="35718" bIns="35718" numCol="1" anchor="ctr">
                <a:noAutofit/>
              </a:bodyPr>
              <a:lstStyle/>
              <a:p>
                <a:pPr algn="ctr" defTabSz="580429">
                  <a:defRPr sz="1200"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231" name="Shape 231"/>
              <p:cNvSpPr/>
              <p:nvPr/>
            </p:nvSpPr>
            <p:spPr>
              <a:xfrm>
                <a:off x="30826" y="17074"/>
                <a:ext cx="745271" cy="2816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26789" tIns="26789" rIns="26789" bIns="26789" numCol="1" anchor="ctr">
                <a:noAutofit/>
              </a:bodyPr>
              <a:lstStyle>
                <a:lvl1pPr algn="ctr" defTabSz="580429">
                  <a:defRPr sz="700">
                    <a:solidFill>
                      <a:srgbClr val="232323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>
                  <a:defRPr>
                    <a:solidFill>
                      <a:srgbClr val="000000"/>
                    </a:solidFill>
                    <a:effectLst/>
                  </a:defRPr>
                </a:pPr>
                <a:r>
                  <a:rPr>
                    <a:solidFill>
                      <a:srgbClr val="232323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rPr>
                  <a:t>Helse- og omsorgsfag</a:t>
                </a:r>
              </a:p>
            </p:txBody>
          </p:sp>
        </p:grpSp>
        <p:grpSp>
          <p:nvGrpSpPr>
            <p:cNvPr id="235" name="Group 235"/>
            <p:cNvGrpSpPr/>
            <p:nvPr/>
          </p:nvGrpSpPr>
          <p:grpSpPr>
            <a:xfrm>
              <a:off x="73255" y="2733133"/>
              <a:ext cx="806924" cy="315754"/>
              <a:chOff x="0" y="0"/>
              <a:chExt cx="806923" cy="315752"/>
            </a:xfrm>
          </p:grpSpPr>
          <p:sp>
            <p:nvSpPr>
              <p:cNvPr id="233" name="Shape 233"/>
              <p:cNvSpPr/>
              <p:nvPr/>
            </p:nvSpPr>
            <p:spPr>
              <a:xfrm>
                <a:off x="0" y="0"/>
                <a:ext cx="806924" cy="315753"/>
              </a:xfrm>
              <a:prstGeom prst="roundRect">
                <a:avLst>
                  <a:gd name="adj" fmla="val 47407"/>
                </a:avLst>
              </a:prstGeom>
              <a:solidFill>
                <a:srgbClr val="96D35F"/>
              </a:solidFill>
              <a:ln w="12700" cap="flat">
                <a:noFill/>
                <a:miter lim="400000"/>
              </a:ln>
              <a:effectLst>
                <a:outerShdw blurRad="76200" dist="38100" dir="2700000" rotWithShape="0">
                  <a:srgbClr val="000000">
                    <a:alpha val="75000"/>
                  </a:srgbClr>
                </a:outerShdw>
              </a:effectLst>
            </p:spPr>
            <p:txBody>
              <a:bodyPr wrap="square" lIns="35718" tIns="35718" rIns="35718" bIns="35718" numCol="1" anchor="ctr">
                <a:noAutofit/>
              </a:bodyPr>
              <a:lstStyle/>
              <a:p>
                <a:pPr algn="ctr" defTabSz="580429">
                  <a:defRPr sz="1200"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234" name="Shape 234"/>
              <p:cNvSpPr/>
              <p:nvPr/>
            </p:nvSpPr>
            <p:spPr>
              <a:xfrm>
                <a:off x="30826" y="76950"/>
                <a:ext cx="745271" cy="1618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26789" tIns="26789" rIns="26789" bIns="26789" numCol="1" anchor="ctr">
                <a:noAutofit/>
              </a:bodyPr>
              <a:lstStyle>
                <a:lvl1pPr algn="ctr" defTabSz="580429">
                  <a:defRPr sz="800">
                    <a:solidFill>
                      <a:srgbClr val="232323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>
                  <a:defRPr>
                    <a:solidFill>
                      <a:srgbClr val="000000"/>
                    </a:solidFill>
                    <a:effectLst/>
                  </a:defRPr>
                </a:pPr>
                <a:r>
                  <a:rPr>
                    <a:solidFill>
                      <a:srgbClr val="232323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rPr>
                  <a:t>RKBU Nord</a:t>
                </a:r>
              </a:p>
            </p:txBody>
          </p:sp>
        </p:grpSp>
      </p:grpSp>
      <p:grpSp>
        <p:nvGrpSpPr>
          <p:cNvPr id="241" name="Group 241"/>
          <p:cNvGrpSpPr/>
          <p:nvPr/>
        </p:nvGrpSpPr>
        <p:grpSpPr>
          <a:xfrm>
            <a:off x="6170443" y="1236000"/>
            <a:ext cx="806924" cy="856040"/>
            <a:chOff x="0" y="0"/>
            <a:chExt cx="806923" cy="856038"/>
          </a:xfrm>
        </p:grpSpPr>
        <p:sp>
          <p:nvSpPr>
            <p:cNvPr id="237" name="Shape 237"/>
            <p:cNvSpPr/>
            <p:nvPr/>
          </p:nvSpPr>
          <p:spPr>
            <a:xfrm flipV="1">
              <a:off x="398996" y="0"/>
              <a:ext cx="841" cy="50799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2146" tIns="32146" rIns="32146" bIns="32146" numCol="1" anchor="t">
              <a:noAutofit/>
            </a:bodyPr>
            <a:lstStyle/>
            <a:p>
              <a:pPr>
                <a:defRPr sz="8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grpSp>
          <p:nvGrpSpPr>
            <p:cNvPr id="240" name="Group 240"/>
            <p:cNvGrpSpPr/>
            <p:nvPr/>
          </p:nvGrpSpPr>
          <p:grpSpPr>
            <a:xfrm>
              <a:off x="0" y="84199"/>
              <a:ext cx="806924" cy="771840"/>
              <a:chOff x="0" y="0"/>
              <a:chExt cx="806923" cy="771839"/>
            </a:xfrm>
          </p:grpSpPr>
          <p:sp>
            <p:nvSpPr>
              <p:cNvPr id="238" name="Shape 238"/>
              <p:cNvSpPr/>
              <p:nvPr/>
            </p:nvSpPr>
            <p:spPr>
              <a:xfrm>
                <a:off x="0" y="0"/>
                <a:ext cx="806924" cy="771840"/>
              </a:xfrm>
              <a:prstGeom prst="roundRect">
                <a:avLst>
                  <a:gd name="adj" fmla="val 19393"/>
                </a:avLst>
              </a:prstGeom>
              <a:solidFill>
                <a:srgbClr val="FFAA00"/>
              </a:solidFill>
              <a:ln w="12700" cap="flat">
                <a:noFill/>
                <a:miter lim="400000"/>
              </a:ln>
              <a:effectLst>
                <a:outerShdw blurRad="76200" dist="38100" dir="2700000" rotWithShape="0">
                  <a:srgbClr val="000000">
                    <a:alpha val="75000"/>
                  </a:srgbClr>
                </a:outerShdw>
              </a:effectLst>
            </p:spPr>
            <p:txBody>
              <a:bodyPr wrap="square" lIns="35718" tIns="35718" rIns="35718" bIns="35718" numCol="1" anchor="ctr">
                <a:noAutofit/>
              </a:bodyPr>
              <a:lstStyle/>
              <a:p>
                <a:pPr algn="ctr" defTabSz="580429">
                  <a:defRPr sz="1200"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239" name="Shape 239"/>
              <p:cNvSpPr/>
              <p:nvPr/>
            </p:nvSpPr>
            <p:spPr>
              <a:xfrm>
                <a:off x="30826" y="166129"/>
                <a:ext cx="745272" cy="5063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26789" tIns="26789" rIns="26789" bIns="26789" numCol="1" anchor="ctr">
                <a:noAutofit/>
              </a:bodyPr>
              <a:lstStyle/>
              <a:p>
                <a:pPr algn="ctr" defTabSz="580429">
                  <a:defRPr sz="900">
                    <a:latin typeface="Open Sans"/>
                    <a:ea typeface="Open Sans"/>
                    <a:cs typeface="Open Sans"/>
                    <a:sym typeface="Open Sans"/>
                  </a:defRPr>
                </a:pPr>
                <a:r>
                  <a:rPr>
                    <a:solidFill>
                      <a:srgbClr val="232323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rPr>
                  <a:t>Idrett</a:t>
                </a:r>
              </a:p>
              <a:p>
                <a:pPr algn="ctr" defTabSz="580429">
                  <a:defRPr sz="900">
                    <a:latin typeface="Open Sans"/>
                    <a:ea typeface="Open Sans"/>
                    <a:cs typeface="Open Sans"/>
                    <a:sym typeface="Open Sans"/>
                  </a:defRPr>
                </a:pPr>
                <a:r>
                  <a:rPr>
                    <a:solidFill>
                      <a:srgbClr val="232323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rPr>
                  <a:t>Reiseliv</a:t>
                </a:r>
              </a:p>
              <a:p>
                <a:pPr algn="ctr" defTabSz="580429">
                  <a:defRPr sz="900">
                    <a:latin typeface="Open Sans"/>
                    <a:ea typeface="Open Sans"/>
                    <a:cs typeface="Open Sans"/>
                    <a:sym typeface="Open Sans"/>
                  </a:defRPr>
                </a:pPr>
                <a:r>
                  <a:rPr>
                    <a:solidFill>
                      <a:srgbClr val="232323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rPr>
                  <a:t>Sosialfag</a:t>
                </a:r>
              </a:p>
            </p:txBody>
          </p:sp>
        </p:grpSp>
      </p:grpSp>
      <p:grpSp>
        <p:nvGrpSpPr>
          <p:cNvPr id="246" name="Group 246"/>
          <p:cNvGrpSpPr/>
          <p:nvPr/>
        </p:nvGrpSpPr>
        <p:grpSpPr>
          <a:xfrm>
            <a:off x="5165880" y="1236000"/>
            <a:ext cx="806924" cy="856040"/>
            <a:chOff x="0" y="0"/>
            <a:chExt cx="806923" cy="856038"/>
          </a:xfrm>
        </p:grpSpPr>
        <p:sp>
          <p:nvSpPr>
            <p:cNvPr id="242" name="Shape 242"/>
            <p:cNvSpPr/>
            <p:nvPr/>
          </p:nvSpPr>
          <p:spPr>
            <a:xfrm flipV="1">
              <a:off x="387578" y="0"/>
              <a:ext cx="840" cy="50799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2146" tIns="32146" rIns="32146" bIns="32146" numCol="1" anchor="t">
              <a:noAutofit/>
            </a:bodyPr>
            <a:lstStyle/>
            <a:p>
              <a:pPr>
                <a:defRPr sz="8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grpSp>
          <p:nvGrpSpPr>
            <p:cNvPr id="245" name="Group 245"/>
            <p:cNvGrpSpPr/>
            <p:nvPr/>
          </p:nvGrpSpPr>
          <p:grpSpPr>
            <a:xfrm>
              <a:off x="0" y="84199"/>
              <a:ext cx="806924" cy="771840"/>
              <a:chOff x="0" y="0"/>
              <a:chExt cx="806923" cy="771839"/>
            </a:xfrm>
          </p:grpSpPr>
          <p:sp>
            <p:nvSpPr>
              <p:cNvPr id="243" name="Shape 243"/>
              <p:cNvSpPr/>
              <p:nvPr/>
            </p:nvSpPr>
            <p:spPr>
              <a:xfrm>
                <a:off x="0" y="0"/>
                <a:ext cx="806924" cy="771840"/>
              </a:xfrm>
              <a:prstGeom prst="roundRect">
                <a:avLst>
                  <a:gd name="adj" fmla="val 19393"/>
                </a:avLst>
              </a:prstGeom>
              <a:solidFill>
                <a:srgbClr val="FFAA00"/>
              </a:solidFill>
              <a:ln w="12700" cap="flat">
                <a:noFill/>
                <a:miter lim="400000"/>
              </a:ln>
              <a:effectLst>
                <a:outerShdw blurRad="76200" dist="38100" dir="2700000" rotWithShape="0">
                  <a:srgbClr val="000000">
                    <a:alpha val="75000"/>
                  </a:srgbClr>
                </a:outerShdw>
              </a:effectLst>
            </p:spPr>
            <p:txBody>
              <a:bodyPr wrap="square" lIns="35718" tIns="35718" rIns="35718" bIns="35718" numCol="1" anchor="ctr">
                <a:noAutofit/>
              </a:bodyPr>
              <a:lstStyle/>
              <a:p>
                <a:pPr algn="ctr" defTabSz="580429">
                  <a:defRPr sz="1200"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244" name="Shape 244"/>
              <p:cNvSpPr/>
              <p:nvPr/>
            </p:nvSpPr>
            <p:spPr>
              <a:xfrm>
                <a:off x="30826" y="259279"/>
                <a:ext cx="745272" cy="2532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26789" tIns="26789" rIns="26789" bIns="26789" numCol="1" anchor="ctr">
                <a:noAutofit/>
              </a:bodyPr>
              <a:lstStyle>
                <a:lvl1pPr algn="ctr" defTabSz="580429">
                  <a:defRPr sz="1100">
                    <a:solidFill>
                      <a:srgbClr val="232323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>
                  <a:defRPr>
                    <a:solidFill>
                      <a:srgbClr val="000000"/>
                    </a:solidFill>
                    <a:effectLst/>
                  </a:defRPr>
                </a:pPr>
                <a:r>
                  <a:rPr>
                    <a:solidFill>
                      <a:srgbClr val="232323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rPr>
                  <a:t>Kunstfag</a:t>
                </a:r>
              </a:p>
            </p:txBody>
          </p:sp>
        </p:grpSp>
      </p:grpSp>
      <p:grpSp>
        <p:nvGrpSpPr>
          <p:cNvPr id="251" name="Group 251"/>
          <p:cNvGrpSpPr/>
          <p:nvPr/>
        </p:nvGrpSpPr>
        <p:grpSpPr>
          <a:xfrm>
            <a:off x="4161316" y="1236000"/>
            <a:ext cx="806925" cy="856040"/>
            <a:chOff x="0" y="0"/>
            <a:chExt cx="806923" cy="856038"/>
          </a:xfrm>
        </p:grpSpPr>
        <p:sp>
          <p:nvSpPr>
            <p:cNvPr id="247" name="Shape 247"/>
            <p:cNvSpPr/>
            <p:nvPr/>
          </p:nvSpPr>
          <p:spPr>
            <a:xfrm flipV="1">
              <a:off x="416077" y="0"/>
              <a:ext cx="841" cy="50799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2146" tIns="32146" rIns="32146" bIns="32146" numCol="1" anchor="t">
              <a:noAutofit/>
            </a:bodyPr>
            <a:lstStyle/>
            <a:p>
              <a:pPr>
                <a:defRPr sz="8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grpSp>
          <p:nvGrpSpPr>
            <p:cNvPr id="250" name="Group 250"/>
            <p:cNvGrpSpPr/>
            <p:nvPr/>
          </p:nvGrpSpPr>
          <p:grpSpPr>
            <a:xfrm>
              <a:off x="0" y="84199"/>
              <a:ext cx="806924" cy="771840"/>
              <a:chOff x="0" y="0"/>
              <a:chExt cx="806923" cy="771839"/>
            </a:xfrm>
          </p:grpSpPr>
          <p:sp>
            <p:nvSpPr>
              <p:cNvPr id="248" name="Shape 248"/>
              <p:cNvSpPr/>
              <p:nvPr/>
            </p:nvSpPr>
            <p:spPr>
              <a:xfrm>
                <a:off x="0" y="0"/>
                <a:ext cx="806924" cy="771840"/>
              </a:xfrm>
              <a:prstGeom prst="roundRect">
                <a:avLst>
                  <a:gd name="adj" fmla="val 19393"/>
                </a:avLst>
              </a:prstGeom>
              <a:solidFill>
                <a:srgbClr val="FFAA00"/>
              </a:solidFill>
              <a:ln w="12700" cap="flat">
                <a:noFill/>
                <a:miter lim="400000"/>
              </a:ln>
              <a:effectLst>
                <a:outerShdw blurRad="76200" dist="38100" dir="2700000" rotWithShape="0">
                  <a:srgbClr val="000000">
                    <a:alpha val="75000"/>
                  </a:srgbClr>
                </a:outerShdw>
              </a:effectLst>
            </p:spPr>
            <p:txBody>
              <a:bodyPr wrap="square" lIns="35718" tIns="35718" rIns="35718" bIns="35718" numCol="1" anchor="ctr">
                <a:noAutofit/>
              </a:bodyPr>
              <a:lstStyle/>
              <a:p>
                <a:pPr algn="ctr" defTabSz="580429">
                  <a:defRPr sz="1200"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249" name="Shape 249"/>
              <p:cNvSpPr/>
              <p:nvPr/>
            </p:nvSpPr>
            <p:spPr>
              <a:xfrm>
                <a:off x="30826" y="225158"/>
                <a:ext cx="745272" cy="32152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26789" tIns="26789" rIns="26789" bIns="26789" numCol="1" anchor="ctr">
                <a:noAutofit/>
              </a:bodyPr>
              <a:lstStyle>
                <a:lvl1pPr algn="ctr" defTabSz="580429">
                  <a:defRPr sz="800">
                    <a:solidFill>
                      <a:srgbClr val="232323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>
                  <a:defRPr>
                    <a:solidFill>
                      <a:srgbClr val="000000"/>
                    </a:solidFill>
                    <a:effectLst/>
                  </a:defRPr>
                </a:pPr>
                <a:r>
                  <a:rPr sz="700" dirty="0">
                    <a:solidFill>
                      <a:srgbClr val="232323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rPr>
                  <a:t>Helsevitenskap</a:t>
                </a:r>
              </a:p>
            </p:txBody>
          </p:sp>
        </p:grpSp>
      </p:grpSp>
      <p:grpSp>
        <p:nvGrpSpPr>
          <p:cNvPr id="296" name="Group 296"/>
          <p:cNvGrpSpPr/>
          <p:nvPr/>
        </p:nvGrpSpPr>
        <p:grpSpPr>
          <a:xfrm>
            <a:off x="1896467" y="1949031"/>
            <a:ext cx="1763851" cy="3131506"/>
            <a:chOff x="0" y="0"/>
            <a:chExt cx="1763849" cy="3131505"/>
          </a:xfrm>
        </p:grpSpPr>
        <p:sp>
          <p:nvSpPr>
            <p:cNvPr id="252" name="Shape 252"/>
            <p:cNvSpPr/>
            <p:nvPr/>
          </p:nvSpPr>
          <p:spPr>
            <a:xfrm>
              <a:off x="0" y="2987054"/>
              <a:ext cx="477139" cy="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2146" tIns="32146" rIns="32146" bIns="32146" numCol="1" anchor="t">
              <a:noAutofit/>
            </a:bodyPr>
            <a:lstStyle/>
            <a:p>
              <a:pPr>
                <a:defRPr sz="8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grpSp>
          <p:nvGrpSpPr>
            <p:cNvPr id="295" name="Group 295"/>
            <p:cNvGrpSpPr/>
            <p:nvPr/>
          </p:nvGrpSpPr>
          <p:grpSpPr>
            <a:xfrm>
              <a:off x="-1" y="-1"/>
              <a:ext cx="1763851" cy="3131507"/>
              <a:chOff x="0" y="0"/>
              <a:chExt cx="1763849" cy="3131505"/>
            </a:xfrm>
          </p:grpSpPr>
          <p:sp>
            <p:nvSpPr>
              <p:cNvPr id="253" name="Shape 253"/>
              <p:cNvSpPr/>
              <p:nvPr/>
            </p:nvSpPr>
            <p:spPr>
              <a:xfrm flipV="1">
                <a:off x="6596" y="245585"/>
                <a:ext cx="841" cy="2737129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2146" tIns="32146" rIns="32146" bIns="32146" numCol="1" anchor="t">
                <a:noAutofit/>
              </a:bodyPr>
              <a:lstStyle/>
              <a:p>
                <a:pPr>
                  <a:defRPr sz="800">
                    <a:latin typeface="+mn-lt"/>
                    <a:ea typeface="+mn-ea"/>
                    <a:cs typeface="+mn-cs"/>
                    <a:sym typeface="Helvetica"/>
                  </a:defRPr>
                </a:pPr>
                <a:endParaRPr/>
              </a:p>
            </p:txBody>
          </p:sp>
          <p:sp>
            <p:nvSpPr>
              <p:cNvPr id="254" name="Shape 254"/>
              <p:cNvSpPr/>
              <p:nvPr/>
            </p:nvSpPr>
            <p:spPr>
              <a:xfrm>
                <a:off x="18745" y="2624353"/>
                <a:ext cx="477139" cy="6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2146" tIns="32146" rIns="32146" bIns="32146" numCol="1" anchor="t">
                <a:noAutofit/>
              </a:bodyPr>
              <a:lstStyle/>
              <a:p>
                <a:pPr>
                  <a:defRPr sz="800">
                    <a:latin typeface="+mn-lt"/>
                    <a:ea typeface="+mn-ea"/>
                    <a:cs typeface="+mn-cs"/>
                    <a:sym typeface="Helvetica"/>
                  </a:defRPr>
                </a:pPr>
                <a:endParaRPr/>
              </a:p>
            </p:txBody>
          </p:sp>
          <p:sp>
            <p:nvSpPr>
              <p:cNvPr id="255" name="Shape 255"/>
              <p:cNvSpPr/>
              <p:nvPr/>
            </p:nvSpPr>
            <p:spPr>
              <a:xfrm>
                <a:off x="14817" y="2261117"/>
                <a:ext cx="477140" cy="6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2146" tIns="32146" rIns="32146" bIns="32146" numCol="1" anchor="t">
                <a:noAutofit/>
              </a:bodyPr>
              <a:lstStyle/>
              <a:p>
                <a:pPr>
                  <a:defRPr sz="800">
                    <a:latin typeface="+mn-lt"/>
                    <a:ea typeface="+mn-ea"/>
                    <a:cs typeface="+mn-cs"/>
                    <a:sym typeface="Helvetica"/>
                  </a:defRPr>
                </a:pPr>
                <a:endParaRPr/>
              </a:p>
            </p:txBody>
          </p:sp>
          <p:sp>
            <p:nvSpPr>
              <p:cNvPr id="256" name="Shape 256"/>
              <p:cNvSpPr/>
              <p:nvPr/>
            </p:nvSpPr>
            <p:spPr>
              <a:xfrm>
                <a:off x="10077" y="1910712"/>
                <a:ext cx="477140" cy="6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2146" tIns="32146" rIns="32146" bIns="32146" numCol="1" anchor="t">
                <a:noAutofit/>
              </a:bodyPr>
              <a:lstStyle/>
              <a:p>
                <a:pPr>
                  <a:defRPr sz="800">
                    <a:latin typeface="+mn-lt"/>
                    <a:ea typeface="+mn-ea"/>
                    <a:cs typeface="+mn-cs"/>
                    <a:sym typeface="Helvetica"/>
                  </a:defRPr>
                </a:pPr>
                <a:endParaRPr/>
              </a:p>
            </p:txBody>
          </p:sp>
          <p:sp>
            <p:nvSpPr>
              <p:cNvPr id="257" name="Shape 257"/>
              <p:cNvSpPr/>
              <p:nvPr/>
            </p:nvSpPr>
            <p:spPr>
              <a:xfrm>
                <a:off x="14817" y="1546392"/>
                <a:ext cx="477140" cy="6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2146" tIns="32146" rIns="32146" bIns="32146" numCol="1" anchor="t">
                <a:noAutofit/>
              </a:bodyPr>
              <a:lstStyle/>
              <a:p>
                <a:pPr>
                  <a:defRPr sz="800">
                    <a:latin typeface="+mn-lt"/>
                    <a:ea typeface="+mn-ea"/>
                    <a:cs typeface="+mn-cs"/>
                    <a:sym typeface="Helvetica"/>
                  </a:defRPr>
                </a:pPr>
                <a:endParaRPr/>
              </a:p>
            </p:txBody>
          </p:sp>
          <p:sp>
            <p:nvSpPr>
              <p:cNvPr id="258" name="Shape 258"/>
              <p:cNvSpPr/>
              <p:nvPr/>
            </p:nvSpPr>
            <p:spPr>
              <a:xfrm>
                <a:off x="10077" y="1195986"/>
                <a:ext cx="477140" cy="7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2146" tIns="32146" rIns="32146" bIns="32146" numCol="1" anchor="t">
                <a:noAutofit/>
              </a:bodyPr>
              <a:lstStyle/>
              <a:p>
                <a:pPr>
                  <a:defRPr sz="800">
                    <a:latin typeface="+mn-lt"/>
                    <a:ea typeface="+mn-ea"/>
                    <a:cs typeface="+mn-cs"/>
                    <a:sym typeface="Helvetica"/>
                  </a:defRPr>
                </a:pPr>
                <a:endParaRPr/>
              </a:p>
            </p:txBody>
          </p:sp>
          <p:sp>
            <p:nvSpPr>
              <p:cNvPr id="259" name="Shape 259"/>
              <p:cNvSpPr/>
              <p:nvPr/>
            </p:nvSpPr>
            <p:spPr>
              <a:xfrm>
                <a:off x="10077" y="836212"/>
                <a:ext cx="477140" cy="6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2146" tIns="32146" rIns="32146" bIns="32146" numCol="1" anchor="t">
                <a:noAutofit/>
              </a:bodyPr>
              <a:lstStyle/>
              <a:p>
                <a:pPr>
                  <a:defRPr sz="800">
                    <a:latin typeface="+mn-lt"/>
                    <a:ea typeface="+mn-ea"/>
                    <a:cs typeface="+mn-cs"/>
                    <a:sym typeface="Helvetica"/>
                  </a:defRPr>
                </a:pPr>
                <a:endParaRPr/>
              </a:p>
            </p:txBody>
          </p:sp>
          <p:sp>
            <p:nvSpPr>
              <p:cNvPr id="260" name="Shape 260"/>
              <p:cNvSpPr/>
              <p:nvPr/>
            </p:nvSpPr>
            <p:spPr>
              <a:xfrm>
                <a:off x="10077" y="479500"/>
                <a:ext cx="477140" cy="6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2146" tIns="32146" rIns="32146" bIns="32146" numCol="1" anchor="t">
                <a:noAutofit/>
              </a:bodyPr>
              <a:lstStyle/>
              <a:p>
                <a:pPr>
                  <a:defRPr sz="800">
                    <a:latin typeface="+mn-lt"/>
                    <a:ea typeface="+mn-ea"/>
                    <a:cs typeface="+mn-cs"/>
                    <a:sym typeface="Helvetica"/>
                  </a:defRPr>
                </a:pPr>
                <a:endParaRPr/>
              </a:p>
            </p:txBody>
          </p:sp>
          <p:grpSp>
            <p:nvGrpSpPr>
              <p:cNvPr id="263" name="Group 263"/>
              <p:cNvGrpSpPr/>
              <p:nvPr/>
            </p:nvGrpSpPr>
            <p:grpSpPr>
              <a:xfrm>
                <a:off x="99262" y="310990"/>
                <a:ext cx="806924" cy="315754"/>
                <a:chOff x="0" y="0"/>
                <a:chExt cx="806923" cy="315752"/>
              </a:xfrm>
            </p:grpSpPr>
            <p:sp>
              <p:nvSpPr>
                <p:cNvPr id="261" name="Shape 261"/>
                <p:cNvSpPr/>
                <p:nvPr/>
              </p:nvSpPr>
              <p:spPr>
                <a:xfrm>
                  <a:off x="0" y="0"/>
                  <a:ext cx="806924" cy="315753"/>
                </a:xfrm>
                <a:prstGeom prst="roundRect">
                  <a:avLst>
                    <a:gd name="adj" fmla="val 47407"/>
                  </a:avLst>
                </a:prstGeom>
                <a:solidFill>
                  <a:srgbClr val="96D35F"/>
                </a:solidFill>
                <a:ln w="12700" cap="flat">
                  <a:noFill/>
                  <a:miter lim="400000"/>
                </a:ln>
                <a:effectLst>
                  <a:outerShdw blurRad="76200" dist="38100" dir="2700000" rotWithShape="0">
                    <a:srgbClr val="000000">
                      <a:alpha val="75000"/>
                    </a:srgbClr>
                  </a:outerShdw>
                </a:effectLst>
              </p:spPr>
              <p:txBody>
                <a:bodyPr wrap="square" lIns="35718" tIns="35718" rIns="35718" bIns="35718" numCol="1" anchor="ctr">
                  <a:noAutofit/>
                </a:bodyPr>
                <a:lstStyle/>
                <a:p>
                  <a:pPr algn="ctr" defTabSz="580429">
                    <a:defRPr sz="1200">
                      <a:latin typeface="Open Sans"/>
                      <a:ea typeface="Open Sans"/>
                      <a:cs typeface="Open Sans"/>
                      <a:sym typeface="Open Sans"/>
                    </a:defRPr>
                  </a:pPr>
                  <a:endParaRPr/>
                </a:p>
              </p:txBody>
            </p:sp>
            <p:sp>
              <p:nvSpPr>
                <p:cNvPr id="262" name="Shape 262"/>
                <p:cNvSpPr/>
                <p:nvPr/>
              </p:nvSpPr>
              <p:spPr>
                <a:xfrm>
                  <a:off x="30826" y="17074"/>
                  <a:ext cx="745271" cy="28160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26789" tIns="26789" rIns="26789" bIns="26789" numCol="1" anchor="ctr">
                  <a:noAutofit/>
                </a:bodyPr>
                <a:lstStyle>
                  <a:lvl1pPr algn="ctr" defTabSz="580429">
                    <a:defRPr sz="600">
                      <a:solidFill>
                        <a:srgbClr val="232323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Open Sans"/>
                      <a:ea typeface="Open Sans"/>
                      <a:cs typeface="Open Sans"/>
                      <a:sym typeface="Open Sans"/>
                    </a:defRPr>
                  </a:lvl1pPr>
                </a:lstStyle>
                <a:p>
                  <a:pPr>
                    <a:defRPr>
                      <a:solidFill>
                        <a:srgbClr val="000000"/>
                      </a:solidFill>
                      <a:effectLst/>
                    </a:defRPr>
                  </a:pPr>
                  <a:r>
                    <a:rPr>
                      <a:solidFill>
                        <a:srgbClr val="232323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rPr>
                    <a:t>Kultur, litteratur og språkvitenskap</a:t>
                  </a:r>
                </a:p>
              </p:txBody>
            </p:sp>
          </p:grpSp>
          <p:grpSp>
            <p:nvGrpSpPr>
              <p:cNvPr id="266" name="Group 266"/>
              <p:cNvGrpSpPr/>
              <p:nvPr/>
            </p:nvGrpSpPr>
            <p:grpSpPr>
              <a:xfrm>
                <a:off x="99262" y="667810"/>
                <a:ext cx="806924" cy="315754"/>
                <a:chOff x="0" y="0"/>
                <a:chExt cx="806923" cy="315752"/>
              </a:xfrm>
            </p:grpSpPr>
            <p:sp>
              <p:nvSpPr>
                <p:cNvPr id="264" name="Shape 264"/>
                <p:cNvSpPr/>
                <p:nvPr/>
              </p:nvSpPr>
              <p:spPr>
                <a:xfrm>
                  <a:off x="0" y="0"/>
                  <a:ext cx="806924" cy="315753"/>
                </a:xfrm>
                <a:prstGeom prst="roundRect">
                  <a:avLst>
                    <a:gd name="adj" fmla="val 47407"/>
                  </a:avLst>
                </a:prstGeom>
                <a:solidFill>
                  <a:srgbClr val="96D35F"/>
                </a:solidFill>
                <a:ln w="12700" cap="flat">
                  <a:noFill/>
                  <a:miter lim="400000"/>
                </a:ln>
                <a:effectLst>
                  <a:outerShdw blurRad="76200" dist="38100" dir="2700000" rotWithShape="0">
                    <a:srgbClr val="000000">
                      <a:alpha val="75000"/>
                    </a:srgbClr>
                  </a:outerShdw>
                </a:effectLst>
              </p:spPr>
              <p:txBody>
                <a:bodyPr wrap="square" lIns="35718" tIns="35718" rIns="35718" bIns="35718" numCol="1" anchor="ctr">
                  <a:noAutofit/>
                </a:bodyPr>
                <a:lstStyle/>
                <a:p>
                  <a:pPr algn="ctr" defTabSz="580429">
                    <a:defRPr sz="1200">
                      <a:latin typeface="Open Sans"/>
                      <a:ea typeface="Open Sans"/>
                      <a:cs typeface="Open Sans"/>
                      <a:sym typeface="Open Sans"/>
                    </a:defRPr>
                  </a:pPr>
                  <a:endParaRPr/>
                </a:p>
              </p:txBody>
            </p:sp>
            <p:sp>
              <p:nvSpPr>
                <p:cNvPr id="265" name="Shape 265"/>
                <p:cNvSpPr/>
                <p:nvPr/>
              </p:nvSpPr>
              <p:spPr>
                <a:xfrm>
                  <a:off x="30826" y="27053"/>
                  <a:ext cx="745271" cy="26164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26789" tIns="26789" rIns="26789" bIns="26789" numCol="1" anchor="ctr">
                  <a:noAutofit/>
                </a:bodyPr>
                <a:lstStyle>
                  <a:lvl1pPr algn="ctr" defTabSz="580429">
                    <a:defRPr sz="700">
                      <a:solidFill>
                        <a:srgbClr val="232323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Open Sans"/>
                      <a:ea typeface="Open Sans"/>
                      <a:cs typeface="Open Sans"/>
                      <a:sym typeface="Open Sans"/>
                    </a:defRPr>
                  </a:lvl1pPr>
                </a:lstStyle>
                <a:p>
                  <a:pPr>
                    <a:defRPr>
                      <a:solidFill>
                        <a:srgbClr val="000000"/>
                      </a:solidFill>
                      <a:effectLst/>
                    </a:defRPr>
                  </a:pPr>
                  <a:r>
                    <a:rPr>
                      <a:solidFill>
                        <a:srgbClr val="232323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rPr>
                    <a:t>Lærerutdanning og pedagogikk</a:t>
                  </a:r>
                </a:p>
              </p:txBody>
            </p:sp>
          </p:grpSp>
          <p:grpSp>
            <p:nvGrpSpPr>
              <p:cNvPr id="269" name="Group 269"/>
              <p:cNvGrpSpPr/>
              <p:nvPr/>
            </p:nvGrpSpPr>
            <p:grpSpPr>
              <a:xfrm>
                <a:off x="99262" y="1024631"/>
                <a:ext cx="806924" cy="315754"/>
                <a:chOff x="0" y="0"/>
                <a:chExt cx="806923" cy="315752"/>
              </a:xfrm>
            </p:grpSpPr>
            <p:sp>
              <p:nvSpPr>
                <p:cNvPr id="267" name="Shape 267"/>
                <p:cNvSpPr/>
                <p:nvPr/>
              </p:nvSpPr>
              <p:spPr>
                <a:xfrm>
                  <a:off x="0" y="0"/>
                  <a:ext cx="806924" cy="315753"/>
                </a:xfrm>
                <a:prstGeom prst="roundRect">
                  <a:avLst>
                    <a:gd name="adj" fmla="val 47407"/>
                  </a:avLst>
                </a:prstGeom>
                <a:solidFill>
                  <a:srgbClr val="96D35F"/>
                </a:solidFill>
                <a:ln w="12700" cap="flat">
                  <a:noFill/>
                  <a:miter lim="400000"/>
                </a:ln>
                <a:effectLst>
                  <a:outerShdw blurRad="76200" dist="38100" dir="2700000" rotWithShape="0">
                    <a:srgbClr val="000000">
                      <a:alpha val="75000"/>
                    </a:srgbClr>
                  </a:outerShdw>
                </a:effectLst>
              </p:spPr>
              <p:txBody>
                <a:bodyPr wrap="square" lIns="35718" tIns="35718" rIns="35718" bIns="35718" numCol="1" anchor="ctr">
                  <a:noAutofit/>
                </a:bodyPr>
                <a:lstStyle/>
                <a:p>
                  <a:pPr algn="ctr" defTabSz="580429">
                    <a:defRPr sz="1200">
                      <a:latin typeface="Open Sans"/>
                      <a:ea typeface="Open Sans"/>
                      <a:cs typeface="Open Sans"/>
                      <a:sym typeface="Open Sans"/>
                    </a:defRPr>
                  </a:pPr>
                  <a:endParaRPr/>
                </a:p>
              </p:txBody>
            </p:sp>
            <p:sp>
              <p:nvSpPr>
                <p:cNvPr id="268" name="Shape 268"/>
                <p:cNvSpPr/>
                <p:nvPr/>
              </p:nvSpPr>
              <p:spPr>
                <a:xfrm>
                  <a:off x="30826" y="76950"/>
                  <a:ext cx="745271" cy="16185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26789" tIns="26789" rIns="26789" bIns="26789" numCol="1" anchor="ctr">
                  <a:noAutofit/>
                </a:bodyPr>
                <a:lstStyle>
                  <a:lvl1pPr algn="ctr" defTabSz="580429">
                    <a:defRPr sz="800">
                      <a:solidFill>
                        <a:srgbClr val="232323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Open Sans"/>
                      <a:ea typeface="Open Sans"/>
                      <a:cs typeface="Open Sans"/>
                      <a:sym typeface="Open Sans"/>
                    </a:defRPr>
                  </a:lvl1pPr>
                </a:lstStyle>
                <a:p>
                  <a:pPr>
                    <a:defRPr>
                      <a:solidFill>
                        <a:srgbClr val="000000"/>
                      </a:solidFill>
                      <a:effectLst/>
                    </a:defRPr>
                  </a:pPr>
                  <a:r>
                    <a:rPr>
                      <a:solidFill>
                        <a:srgbClr val="232323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rPr>
                    <a:t>Filosofi</a:t>
                  </a:r>
                </a:p>
              </p:txBody>
            </p:sp>
          </p:grpSp>
          <p:grpSp>
            <p:nvGrpSpPr>
              <p:cNvPr id="272" name="Group 272"/>
              <p:cNvGrpSpPr/>
              <p:nvPr/>
            </p:nvGrpSpPr>
            <p:grpSpPr>
              <a:xfrm>
                <a:off x="99262" y="1381452"/>
                <a:ext cx="806924" cy="315754"/>
                <a:chOff x="0" y="0"/>
                <a:chExt cx="806923" cy="315752"/>
              </a:xfrm>
            </p:grpSpPr>
            <p:sp>
              <p:nvSpPr>
                <p:cNvPr id="270" name="Shape 270"/>
                <p:cNvSpPr/>
                <p:nvPr/>
              </p:nvSpPr>
              <p:spPr>
                <a:xfrm>
                  <a:off x="0" y="0"/>
                  <a:ext cx="806924" cy="315753"/>
                </a:xfrm>
                <a:prstGeom prst="roundRect">
                  <a:avLst>
                    <a:gd name="adj" fmla="val 47407"/>
                  </a:avLst>
                </a:prstGeom>
                <a:solidFill>
                  <a:srgbClr val="96D35F"/>
                </a:solidFill>
                <a:ln w="12700" cap="flat">
                  <a:noFill/>
                  <a:miter lim="400000"/>
                </a:ln>
                <a:effectLst>
                  <a:outerShdw blurRad="76200" dist="38100" dir="2700000" rotWithShape="0">
                    <a:srgbClr val="000000">
                      <a:alpha val="75000"/>
                    </a:srgbClr>
                  </a:outerShdw>
                </a:effectLst>
              </p:spPr>
              <p:txBody>
                <a:bodyPr wrap="square" lIns="35718" tIns="35718" rIns="35718" bIns="35718" numCol="1" anchor="ctr">
                  <a:noAutofit/>
                </a:bodyPr>
                <a:lstStyle/>
                <a:p>
                  <a:pPr algn="ctr" defTabSz="580429">
                    <a:defRPr sz="1200">
                      <a:latin typeface="Open Sans"/>
                      <a:ea typeface="Open Sans"/>
                      <a:cs typeface="Open Sans"/>
                      <a:sym typeface="Open Sans"/>
                    </a:defRPr>
                  </a:pPr>
                  <a:endParaRPr/>
                </a:p>
              </p:txBody>
            </p:sp>
            <p:sp>
              <p:nvSpPr>
                <p:cNvPr id="271" name="Shape 271"/>
                <p:cNvSpPr/>
                <p:nvPr/>
              </p:nvSpPr>
              <p:spPr>
                <a:xfrm>
                  <a:off x="30826" y="17074"/>
                  <a:ext cx="745271" cy="28160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26789" tIns="26789" rIns="26789" bIns="26789" numCol="1" anchor="ctr">
                  <a:noAutofit/>
                </a:bodyPr>
                <a:lstStyle>
                  <a:lvl1pPr algn="ctr" defTabSz="580429">
                    <a:defRPr sz="700">
                      <a:solidFill>
                        <a:srgbClr val="232323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Open Sans"/>
                      <a:ea typeface="Open Sans"/>
                      <a:cs typeface="Open Sans"/>
                      <a:sym typeface="Open Sans"/>
                    </a:defRPr>
                  </a:lvl1pPr>
                </a:lstStyle>
                <a:p>
                  <a:pPr>
                    <a:defRPr>
                      <a:solidFill>
                        <a:srgbClr val="000000"/>
                      </a:solidFill>
                      <a:effectLst/>
                    </a:defRPr>
                  </a:pPr>
                  <a:r>
                    <a:rPr>
                      <a:solidFill>
                        <a:srgbClr val="232323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rPr>
                    <a:t>Historie og religion</a:t>
                  </a:r>
                </a:p>
              </p:txBody>
            </p:sp>
          </p:grpSp>
          <p:grpSp>
            <p:nvGrpSpPr>
              <p:cNvPr id="275" name="Group 275"/>
              <p:cNvGrpSpPr/>
              <p:nvPr/>
            </p:nvGrpSpPr>
            <p:grpSpPr>
              <a:xfrm>
                <a:off x="99262" y="1738273"/>
                <a:ext cx="806924" cy="323004"/>
                <a:chOff x="0" y="0"/>
                <a:chExt cx="806923" cy="323003"/>
              </a:xfrm>
            </p:grpSpPr>
            <p:sp>
              <p:nvSpPr>
                <p:cNvPr id="273" name="Shape 273"/>
                <p:cNvSpPr/>
                <p:nvPr/>
              </p:nvSpPr>
              <p:spPr>
                <a:xfrm>
                  <a:off x="0" y="0"/>
                  <a:ext cx="806924" cy="315753"/>
                </a:xfrm>
                <a:prstGeom prst="roundRect">
                  <a:avLst>
                    <a:gd name="adj" fmla="val 47407"/>
                  </a:avLst>
                </a:prstGeom>
                <a:solidFill>
                  <a:srgbClr val="96D35F"/>
                </a:solidFill>
                <a:ln w="12700" cap="flat">
                  <a:noFill/>
                  <a:miter lim="400000"/>
                </a:ln>
                <a:effectLst>
                  <a:outerShdw blurRad="76200" dist="38100" dir="2700000" rotWithShape="0">
                    <a:srgbClr val="000000">
                      <a:alpha val="75000"/>
                    </a:srgbClr>
                  </a:outerShdw>
                </a:effectLst>
              </p:spPr>
              <p:txBody>
                <a:bodyPr wrap="square" lIns="35718" tIns="35718" rIns="35718" bIns="35718" numCol="1" anchor="ctr">
                  <a:noAutofit/>
                </a:bodyPr>
                <a:lstStyle/>
                <a:p>
                  <a:pPr algn="ctr" defTabSz="580429">
                    <a:defRPr sz="1200">
                      <a:latin typeface="Open Sans"/>
                      <a:ea typeface="Open Sans"/>
                      <a:cs typeface="Open Sans"/>
                      <a:sym typeface="Open Sans"/>
                    </a:defRPr>
                  </a:pPr>
                  <a:endParaRPr/>
                </a:p>
              </p:txBody>
            </p:sp>
            <p:sp>
              <p:nvSpPr>
                <p:cNvPr id="274" name="Shape 274"/>
                <p:cNvSpPr/>
                <p:nvPr/>
              </p:nvSpPr>
              <p:spPr>
                <a:xfrm>
                  <a:off x="30826" y="23190"/>
                  <a:ext cx="745271" cy="29981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26789" tIns="26789" rIns="26789" bIns="26789" numCol="1" anchor="ctr">
                  <a:noAutofit/>
                </a:bodyPr>
                <a:lstStyle>
                  <a:lvl1pPr algn="ctr" defTabSz="580429">
                    <a:defRPr sz="500">
                      <a:latin typeface="Open Sans"/>
                      <a:ea typeface="Open Sans"/>
                      <a:cs typeface="Open Sans"/>
                      <a:sym typeface="Open Sans"/>
                    </a:defRPr>
                  </a:lvl1pPr>
                </a:lstStyle>
                <a:p>
                  <a:r>
                    <a:t>Sosiologi, statsvitenskap og samfunnsplanlegging</a:t>
                  </a:r>
                </a:p>
              </p:txBody>
            </p:sp>
          </p:grpSp>
          <p:grpSp>
            <p:nvGrpSpPr>
              <p:cNvPr id="278" name="Group 278"/>
              <p:cNvGrpSpPr/>
              <p:nvPr/>
            </p:nvGrpSpPr>
            <p:grpSpPr>
              <a:xfrm>
                <a:off x="99262" y="2095094"/>
                <a:ext cx="806924" cy="315753"/>
                <a:chOff x="0" y="0"/>
                <a:chExt cx="806923" cy="315752"/>
              </a:xfrm>
            </p:grpSpPr>
            <p:sp>
              <p:nvSpPr>
                <p:cNvPr id="276" name="Shape 276"/>
                <p:cNvSpPr/>
                <p:nvPr/>
              </p:nvSpPr>
              <p:spPr>
                <a:xfrm>
                  <a:off x="0" y="0"/>
                  <a:ext cx="806924" cy="315753"/>
                </a:xfrm>
                <a:prstGeom prst="roundRect">
                  <a:avLst>
                    <a:gd name="adj" fmla="val 47407"/>
                  </a:avLst>
                </a:prstGeom>
                <a:solidFill>
                  <a:srgbClr val="96D35F"/>
                </a:solidFill>
                <a:ln w="12700" cap="flat">
                  <a:noFill/>
                  <a:miter lim="400000"/>
                </a:ln>
                <a:effectLst>
                  <a:outerShdw blurRad="76200" dist="38100" dir="2700000" rotWithShape="0">
                    <a:srgbClr val="000000">
                      <a:alpha val="75000"/>
                    </a:srgbClr>
                  </a:outerShdw>
                </a:effectLst>
              </p:spPr>
              <p:txBody>
                <a:bodyPr wrap="square" lIns="35718" tIns="35718" rIns="35718" bIns="35718" numCol="1" anchor="ctr">
                  <a:noAutofit/>
                </a:bodyPr>
                <a:lstStyle/>
                <a:p>
                  <a:pPr algn="ctr" defTabSz="580429">
                    <a:defRPr sz="1200">
                      <a:latin typeface="Open Sans"/>
                      <a:ea typeface="Open Sans"/>
                      <a:cs typeface="Open Sans"/>
                      <a:sym typeface="Open Sans"/>
                    </a:defRPr>
                  </a:pPr>
                  <a:endParaRPr/>
                </a:p>
              </p:txBody>
            </p:sp>
            <p:sp>
              <p:nvSpPr>
                <p:cNvPr id="277" name="Shape 277"/>
                <p:cNvSpPr/>
                <p:nvPr/>
              </p:nvSpPr>
              <p:spPr>
                <a:xfrm>
                  <a:off x="30826" y="17074"/>
                  <a:ext cx="745271" cy="28160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26789" tIns="26789" rIns="26789" bIns="26789" numCol="1" anchor="ctr">
                  <a:noAutofit/>
                </a:bodyPr>
                <a:lstStyle>
                  <a:lvl1pPr algn="ctr" defTabSz="580429">
                    <a:defRPr sz="700">
                      <a:solidFill>
                        <a:srgbClr val="232323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Open Sans"/>
                      <a:ea typeface="Open Sans"/>
                      <a:cs typeface="Open Sans"/>
                      <a:sym typeface="Open Sans"/>
                    </a:defRPr>
                  </a:lvl1pPr>
                </a:lstStyle>
                <a:p>
                  <a:pPr>
                    <a:defRPr>
                      <a:solidFill>
                        <a:srgbClr val="000000"/>
                      </a:solidFill>
                      <a:effectLst/>
                    </a:defRPr>
                  </a:pPr>
                  <a:r>
                    <a:rPr sz="600" dirty="0">
                      <a:solidFill>
                        <a:srgbClr val="232323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rPr>
                    <a:t>Arkeologi og sosialantropologi</a:t>
                  </a:r>
                </a:p>
              </p:txBody>
            </p:sp>
          </p:grpSp>
          <p:grpSp>
            <p:nvGrpSpPr>
              <p:cNvPr id="281" name="Group 281"/>
              <p:cNvGrpSpPr/>
              <p:nvPr/>
            </p:nvGrpSpPr>
            <p:grpSpPr>
              <a:xfrm>
                <a:off x="99262" y="2451915"/>
                <a:ext cx="806924" cy="315754"/>
                <a:chOff x="0" y="0"/>
                <a:chExt cx="806923" cy="315752"/>
              </a:xfrm>
            </p:grpSpPr>
            <p:sp>
              <p:nvSpPr>
                <p:cNvPr id="279" name="Shape 279"/>
                <p:cNvSpPr/>
                <p:nvPr/>
              </p:nvSpPr>
              <p:spPr>
                <a:xfrm>
                  <a:off x="0" y="0"/>
                  <a:ext cx="806924" cy="315753"/>
                </a:xfrm>
                <a:prstGeom prst="roundRect">
                  <a:avLst>
                    <a:gd name="adj" fmla="val 47407"/>
                  </a:avLst>
                </a:prstGeom>
                <a:solidFill>
                  <a:srgbClr val="96D35F"/>
                </a:solidFill>
                <a:ln w="12700" cap="flat">
                  <a:noFill/>
                  <a:miter lim="400000"/>
                </a:ln>
                <a:effectLst>
                  <a:outerShdw blurRad="76200" dist="38100" dir="2700000" rotWithShape="0">
                    <a:srgbClr val="000000">
                      <a:alpha val="75000"/>
                    </a:srgbClr>
                  </a:outerShdw>
                </a:effectLst>
              </p:spPr>
              <p:txBody>
                <a:bodyPr wrap="square" lIns="35718" tIns="35718" rIns="35718" bIns="35718" numCol="1" anchor="ctr">
                  <a:noAutofit/>
                </a:bodyPr>
                <a:lstStyle/>
                <a:p>
                  <a:pPr algn="ctr" defTabSz="580429">
                    <a:defRPr sz="1200">
                      <a:latin typeface="Open Sans"/>
                      <a:ea typeface="Open Sans"/>
                      <a:cs typeface="Open Sans"/>
                      <a:sym typeface="Open Sans"/>
                    </a:defRPr>
                  </a:pPr>
                  <a:endParaRPr/>
                </a:p>
              </p:txBody>
            </p:sp>
            <p:sp>
              <p:nvSpPr>
                <p:cNvPr id="280" name="Shape 280"/>
                <p:cNvSpPr/>
                <p:nvPr/>
              </p:nvSpPr>
              <p:spPr>
                <a:xfrm>
                  <a:off x="30826" y="33319"/>
                  <a:ext cx="745271" cy="25109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26789" tIns="26789" rIns="26789" bIns="26789" numCol="1" anchor="ctr">
                  <a:noAutofit/>
                </a:bodyPr>
                <a:lstStyle>
                  <a:lvl1pPr algn="ctr" defTabSz="580429">
                    <a:defRPr sz="700">
                      <a:solidFill>
                        <a:srgbClr val="232323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Open Sans"/>
                      <a:ea typeface="Open Sans"/>
                      <a:cs typeface="Open Sans"/>
                      <a:sym typeface="Open Sans"/>
                    </a:defRPr>
                  </a:lvl1pPr>
                </a:lstStyle>
                <a:p>
                  <a:pPr>
                    <a:defRPr>
                      <a:solidFill>
                        <a:srgbClr val="000000"/>
                      </a:solidFill>
                      <a:effectLst/>
                    </a:defRPr>
                  </a:pPr>
                  <a:r>
                    <a:rPr>
                      <a:solidFill>
                        <a:srgbClr val="232323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rPr>
                    <a:t>Senter for samiske studier</a:t>
                  </a:r>
                </a:p>
              </p:txBody>
            </p:sp>
          </p:grpSp>
          <p:grpSp>
            <p:nvGrpSpPr>
              <p:cNvPr id="284" name="Group 284"/>
              <p:cNvGrpSpPr/>
              <p:nvPr/>
            </p:nvGrpSpPr>
            <p:grpSpPr>
              <a:xfrm>
                <a:off x="99616" y="2815752"/>
                <a:ext cx="806924" cy="315754"/>
                <a:chOff x="0" y="0"/>
                <a:chExt cx="806923" cy="315752"/>
              </a:xfrm>
            </p:grpSpPr>
            <p:sp>
              <p:nvSpPr>
                <p:cNvPr id="282" name="Shape 282"/>
                <p:cNvSpPr/>
                <p:nvPr/>
              </p:nvSpPr>
              <p:spPr>
                <a:xfrm>
                  <a:off x="0" y="0"/>
                  <a:ext cx="806924" cy="315753"/>
                </a:xfrm>
                <a:prstGeom prst="roundRect">
                  <a:avLst>
                    <a:gd name="adj" fmla="val 47407"/>
                  </a:avLst>
                </a:prstGeom>
                <a:solidFill>
                  <a:srgbClr val="96D35F"/>
                </a:solidFill>
                <a:ln w="12700" cap="flat">
                  <a:noFill/>
                  <a:miter lim="400000"/>
                </a:ln>
                <a:effectLst>
                  <a:outerShdw blurRad="76200" dist="38100" dir="2700000" rotWithShape="0">
                    <a:srgbClr val="000000">
                      <a:alpha val="75000"/>
                    </a:srgbClr>
                  </a:outerShdw>
                </a:effectLst>
              </p:spPr>
              <p:txBody>
                <a:bodyPr wrap="square" lIns="35718" tIns="35718" rIns="35718" bIns="35718" numCol="1" anchor="ctr">
                  <a:noAutofit/>
                </a:bodyPr>
                <a:lstStyle/>
                <a:p>
                  <a:pPr algn="ctr" defTabSz="580429">
                    <a:defRPr sz="1200">
                      <a:latin typeface="Open Sans"/>
                      <a:ea typeface="Open Sans"/>
                      <a:cs typeface="Open Sans"/>
                      <a:sym typeface="Open Sans"/>
                    </a:defRPr>
                  </a:pPr>
                  <a:endParaRPr/>
                </a:p>
              </p:txBody>
            </p:sp>
            <p:sp>
              <p:nvSpPr>
                <p:cNvPr id="283" name="Shape 283"/>
                <p:cNvSpPr/>
                <p:nvPr/>
              </p:nvSpPr>
              <p:spPr>
                <a:xfrm>
                  <a:off x="30826" y="76950"/>
                  <a:ext cx="745271" cy="16185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26789" tIns="26789" rIns="26789" bIns="26789" numCol="1" anchor="ctr">
                  <a:noAutofit/>
                </a:bodyPr>
                <a:lstStyle>
                  <a:lvl1pPr algn="ctr" defTabSz="580429">
                    <a:defRPr sz="800">
                      <a:solidFill>
                        <a:srgbClr val="232323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Open Sans"/>
                      <a:ea typeface="Open Sans"/>
                      <a:cs typeface="Open Sans"/>
                      <a:sym typeface="Open Sans"/>
                    </a:defRPr>
                  </a:lvl1pPr>
                </a:lstStyle>
                <a:p>
                  <a:pPr>
                    <a:defRPr>
                      <a:solidFill>
                        <a:srgbClr val="000000"/>
                      </a:solidFill>
                      <a:effectLst/>
                    </a:defRPr>
                  </a:pPr>
                  <a:r>
                    <a:rPr>
                      <a:solidFill>
                        <a:srgbClr val="232323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rPr>
                    <a:t>Fredsstudier</a:t>
                  </a:r>
                </a:p>
              </p:txBody>
            </p:sp>
          </p:grpSp>
          <p:sp>
            <p:nvSpPr>
              <p:cNvPr id="285" name="Shape 285"/>
              <p:cNvSpPr/>
              <p:nvPr/>
            </p:nvSpPr>
            <p:spPr>
              <a:xfrm>
                <a:off x="0" y="246769"/>
                <a:ext cx="378905" cy="7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2146" tIns="32146" rIns="32146" bIns="32146" numCol="1" anchor="t">
                <a:noAutofit/>
              </a:bodyPr>
              <a:lstStyle/>
              <a:p>
                <a:pPr>
                  <a:defRPr sz="800">
                    <a:latin typeface="+mn-lt"/>
                    <a:ea typeface="+mn-ea"/>
                    <a:cs typeface="+mn-cs"/>
                    <a:sym typeface="Helvetica"/>
                  </a:defRPr>
                </a:pPr>
                <a:endParaRPr/>
              </a:p>
            </p:txBody>
          </p:sp>
          <p:sp>
            <p:nvSpPr>
              <p:cNvPr id="286" name="Shape 286"/>
              <p:cNvSpPr/>
              <p:nvPr/>
            </p:nvSpPr>
            <p:spPr>
              <a:xfrm flipV="1">
                <a:off x="374698" y="-1"/>
                <a:ext cx="2" cy="242781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2146" tIns="32146" rIns="32146" bIns="32146" numCol="1" anchor="t">
                <a:noAutofit/>
              </a:bodyPr>
              <a:lstStyle/>
              <a:p>
                <a:pPr>
                  <a:defRPr sz="800">
                    <a:latin typeface="+mn-lt"/>
                    <a:ea typeface="+mn-ea"/>
                    <a:cs typeface="+mn-cs"/>
                    <a:sym typeface="Helvetica"/>
                  </a:defRPr>
                </a:pPr>
                <a:endParaRPr/>
              </a:p>
            </p:txBody>
          </p:sp>
          <p:sp>
            <p:nvSpPr>
              <p:cNvPr id="287" name="Shape 287"/>
              <p:cNvSpPr/>
              <p:nvPr/>
            </p:nvSpPr>
            <p:spPr>
              <a:xfrm>
                <a:off x="14817" y="2428387"/>
                <a:ext cx="1094610" cy="6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2146" tIns="32146" rIns="32146" bIns="32146" numCol="1" anchor="t">
                <a:noAutofit/>
              </a:bodyPr>
              <a:lstStyle/>
              <a:p>
                <a:pPr>
                  <a:defRPr sz="800">
                    <a:latin typeface="+mn-lt"/>
                    <a:ea typeface="+mn-ea"/>
                    <a:cs typeface="+mn-cs"/>
                    <a:sym typeface="Helvetica"/>
                  </a:defRPr>
                </a:pPr>
                <a:endParaRPr/>
              </a:p>
            </p:txBody>
          </p:sp>
          <p:sp>
            <p:nvSpPr>
              <p:cNvPr id="288" name="Shape 288"/>
              <p:cNvSpPr/>
              <p:nvPr/>
            </p:nvSpPr>
            <p:spPr>
              <a:xfrm>
                <a:off x="7016" y="2791189"/>
                <a:ext cx="1094610" cy="6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2146" tIns="32146" rIns="32146" bIns="32146" numCol="1" anchor="t">
                <a:noAutofit/>
              </a:bodyPr>
              <a:lstStyle/>
              <a:p>
                <a:pPr>
                  <a:defRPr sz="800">
                    <a:latin typeface="+mn-lt"/>
                    <a:ea typeface="+mn-ea"/>
                    <a:cs typeface="+mn-cs"/>
                    <a:sym typeface="Helvetica"/>
                  </a:defRPr>
                </a:pPr>
                <a:endParaRPr/>
              </a:p>
            </p:txBody>
          </p:sp>
          <p:grpSp>
            <p:nvGrpSpPr>
              <p:cNvPr id="291" name="Group 291"/>
              <p:cNvGrpSpPr/>
              <p:nvPr/>
            </p:nvGrpSpPr>
            <p:grpSpPr>
              <a:xfrm>
                <a:off x="956926" y="2630568"/>
                <a:ext cx="806924" cy="315754"/>
                <a:chOff x="0" y="0"/>
                <a:chExt cx="806923" cy="315752"/>
              </a:xfrm>
            </p:grpSpPr>
            <p:sp>
              <p:nvSpPr>
                <p:cNvPr id="289" name="Shape 289"/>
                <p:cNvSpPr/>
                <p:nvPr/>
              </p:nvSpPr>
              <p:spPr>
                <a:xfrm>
                  <a:off x="0" y="0"/>
                  <a:ext cx="806924" cy="315753"/>
                </a:xfrm>
                <a:prstGeom prst="roundRect">
                  <a:avLst>
                    <a:gd name="adj" fmla="val 47407"/>
                  </a:avLst>
                </a:prstGeom>
                <a:solidFill>
                  <a:srgbClr val="96D35F"/>
                </a:solidFill>
                <a:ln w="12700" cap="flat">
                  <a:noFill/>
                  <a:miter lim="400000"/>
                </a:ln>
                <a:effectLst>
                  <a:outerShdw blurRad="76200" dist="38100" dir="2700000" rotWithShape="0">
                    <a:srgbClr val="000000">
                      <a:alpha val="75000"/>
                    </a:srgbClr>
                  </a:outerShdw>
                </a:effectLst>
              </p:spPr>
              <p:txBody>
                <a:bodyPr wrap="square" lIns="35718" tIns="35718" rIns="35718" bIns="35718" numCol="1" anchor="ctr">
                  <a:noAutofit/>
                </a:bodyPr>
                <a:lstStyle/>
                <a:p>
                  <a:pPr algn="ctr" defTabSz="580429">
                    <a:defRPr sz="1200">
                      <a:latin typeface="Open Sans"/>
                      <a:ea typeface="Open Sans"/>
                      <a:cs typeface="Open Sans"/>
                      <a:sym typeface="Open Sans"/>
                    </a:defRPr>
                  </a:pPr>
                  <a:endParaRPr/>
                </a:p>
              </p:txBody>
            </p:sp>
            <p:sp>
              <p:nvSpPr>
                <p:cNvPr id="290" name="Shape 290"/>
                <p:cNvSpPr/>
                <p:nvPr/>
              </p:nvSpPr>
              <p:spPr>
                <a:xfrm>
                  <a:off x="30826" y="76950"/>
                  <a:ext cx="745271" cy="16185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26789" tIns="26789" rIns="26789" bIns="26789" numCol="1" anchor="ctr">
                  <a:noAutofit/>
                </a:bodyPr>
                <a:lstStyle>
                  <a:lvl1pPr algn="ctr" defTabSz="580429">
                    <a:defRPr sz="800">
                      <a:solidFill>
                        <a:srgbClr val="232323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Open Sans"/>
                      <a:ea typeface="Open Sans"/>
                      <a:cs typeface="Open Sans"/>
                      <a:sym typeface="Open Sans"/>
                    </a:defRPr>
                  </a:lvl1pPr>
                </a:lstStyle>
                <a:p>
                  <a:pPr>
                    <a:defRPr>
                      <a:solidFill>
                        <a:srgbClr val="000000"/>
                      </a:solidFill>
                      <a:effectLst/>
                    </a:defRPr>
                  </a:pPr>
                  <a:r>
                    <a:rPr>
                      <a:solidFill>
                        <a:srgbClr val="232323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rPr>
                    <a:t>Kvinnforsk</a:t>
                  </a:r>
                </a:p>
              </p:txBody>
            </p:sp>
          </p:grpSp>
          <p:grpSp>
            <p:nvGrpSpPr>
              <p:cNvPr id="294" name="Group 294"/>
              <p:cNvGrpSpPr/>
              <p:nvPr/>
            </p:nvGrpSpPr>
            <p:grpSpPr>
              <a:xfrm>
                <a:off x="956926" y="2273262"/>
                <a:ext cx="806924" cy="315754"/>
                <a:chOff x="0" y="0"/>
                <a:chExt cx="806923" cy="315752"/>
              </a:xfrm>
            </p:grpSpPr>
            <p:sp>
              <p:nvSpPr>
                <p:cNvPr id="292" name="Shape 292"/>
                <p:cNvSpPr/>
                <p:nvPr/>
              </p:nvSpPr>
              <p:spPr>
                <a:xfrm>
                  <a:off x="0" y="0"/>
                  <a:ext cx="806924" cy="315753"/>
                </a:xfrm>
                <a:prstGeom prst="roundRect">
                  <a:avLst>
                    <a:gd name="adj" fmla="val 47407"/>
                  </a:avLst>
                </a:prstGeom>
                <a:solidFill>
                  <a:srgbClr val="96D35F"/>
                </a:solidFill>
                <a:ln w="12700" cap="flat">
                  <a:noFill/>
                  <a:miter lim="400000"/>
                </a:ln>
                <a:effectLst>
                  <a:outerShdw blurRad="76200" dist="38100" dir="2700000" rotWithShape="0">
                    <a:srgbClr val="000000">
                      <a:alpha val="75000"/>
                    </a:srgbClr>
                  </a:outerShdw>
                </a:effectLst>
              </p:spPr>
              <p:txBody>
                <a:bodyPr wrap="square" lIns="35718" tIns="35718" rIns="35718" bIns="35718" numCol="1" anchor="ctr">
                  <a:noAutofit/>
                </a:bodyPr>
                <a:lstStyle/>
                <a:p>
                  <a:pPr algn="ctr" defTabSz="580429">
                    <a:defRPr sz="1200">
                      <a:latin typeface="Open Sans"/>
                      <a:ea typeface="Open Sans"/>
                      <a:cs typeface="Open Sans"/>
                      <a:sym typeface="Open Sans"/>
                    </a:defRPr>
                  </a:pPr>
                  <a:endParaRPr/>
                </a:p>
              </p:txBody>
            </p:sp>
            <p:sp>
              <p:nvSpPr>
                <p:cNvPr id="293" name="Shape 293"/>
                <p:cNvSpPr/>
                <p:nvPr/>
              </p:nvSpPr>
              <p:spPr>
                <a:xfrm>
                  <a:off x="30826" y="17074"/>
                  <a:ext cx="745271" cy="28160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26789" tIns="26789" rIns="26789" bIns="26789" numCol="1" anchor="ctr">
                  <a:noAutofit/>
                </a:bodyPr>
                <a:lstStyle>
                  <a:lvl1pPr algn="ctr" defTabSz="580429">
                    <a:defRPr sz="600">
                      <a:solidFill>
                        <a:srgbClr val="232323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Open Sans"/>
                      <a:ea typeface="Open Sans"/>
                      <a:cs typeface="Open Sans"/>
                      <a:sym typeface="Open Sans"/>
                    </a:defRPr>
                  </a:lvl1pPr>
                </a:lstStyle>
                <a:p>
                  <a:pPr>
                    <a:defRPr>
                      <a:solidFill>
                        <a:srgbClr val="000000"/>
                      </a:solidFill>
                      <a:effectLst/>
                    </a:defRPr>
                  </a:pPr>
                  <a:r>
                    <a:rPr>
                      <a:solidFill>
                        <a:srgbClr val="232323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rPr>
                    <a:t>Barentsinstituttet</a:t>
                  </a:r>
                </a:p>
              </p:txBody>
            </p:sp>
          </p:grpSp>
        </p:grpSp>
      </p:grpSp>
      <p:grpSp>
        <p:nvGrpSpPr>
          <p:cNvPr id="301" name="Group 301"/>
          <p:cNvGrpSpPr/>
          <p:nvPr/>
        </p:nvGrpSpPr>
        <p:grpSpPr>
          <a:xfrm>
            <a:off x="2152190" y="1236000"/>
            <a:ext cx="806924" cy="856040"/>
            <a:chOff x="0" y="0"/>
            <a:chExt cx="806923" cy="856038"/>
          </a:xfrm>
        </p:grpSpPr>
        <p:sp>
          <p:nvSpPr>
            <p:cNvPr id="297" name="Shape 297"/>
            <p:cNvSpPr/>
            <p:nvPr/>
          </p:nvSpPr>
          <p:spPr>
            <a:xfrm flipV="1">
              <a:off x="383261" y="0"/>
              <a:ext cx="841" cy="50799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2146" tIns="32146" rIns="32146" bIns="32146" numCol="1" anchor="t">
              <a:noAutofit/>
            </a:bodyPr>
            <a:lstStyle/>
            <a:p>
              <a:pPr>
                <a:defRPr sz="8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grpSp>
          <p:nvGrpSpPr>
            <p:cNvPr id="300" name="Group 300"/>
            <p:cNvGrpSpPr/>
            <p:nvPr/>
          </p:nvGrpSpPr>
          <p:grpSpPr>
            <a:xfrm>
              <a:off x="0" y="84199"/>
              <a:ext cx="806924" cy="771840"/>
              <a:chOff x="0" y="0"/>
              <a:chExt cx="806923" cy="771839"/>
            </a:xfrm>
          </p:grpSpPr>
          <p:sp>
            <p:nvSpPr>
              <p:cNvPr id="298" name="Shape 298"/>
              <p:cNvSpPr/>
              <p:nvPr/>
            </p:nvSpPr>
            <p:spPr>
              <a:xfrm>
                <a:off x="0" y="0"/>
                <a:ext cx="806924" cy="771840"/>
              </a:xfrm>
              <a:prstGeom prst="roundRect">
                <a:avLst>
                  <a:gd name="adj" fmla="val 19393"/>
                </a:avLst>
              </a:prstGeom>
              <a:solidFill>
                <a:srgbClr val="FFAA00"/>
              </a:solidFill>
              <a:ln w="12700" cap="flat">
                <a:noFill/>
                <a:miter lim="400000"/>
              </a:ln>
              <a:effectLst>
                <a:outerShdw blurRad="76200" dist="38100" dir="2700000" rotWithShape="0">
                  <a:srgbClr val="000000">
                    <a:alpha val="75000"/>
                  </a:srgbClr>
                </a:outerShdw>
              </a:effectLst>
            </p:spPr>
            <p:txBody>
              <a:bodyPr wrap="square" lIns="35718" tIns="35718" rIns="35718" bIns="35718" numCol="1" anchor="ctr">
                <a:noAutofit/>
              </a:bodyPr>
              <a:lstStyle/>
              <a:p>
                <a:pPr algn="ctr" defTabSz="580429">
                  <a:defRPr sz="1200"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299" name="Shape 299"/>
              <p:cNvSpPr/>
              <p:nvPr/>
            </p:nvSpPr>
            <p:spPr>
              <a:xfrm>
                <a:off x="8904" y="155303"/>
                <a:ext cx="789115" cy="4612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26789" tIns="26789" rIns="26789" bIns="26789" numCol="1" anchor="ctr">
                <a:noAutofit/>
              </a:bodyPr>
              <a:lstStyle/>
              <a:p>
                <a:pPr algn="ctr" defTabSz="580429">
                  <a:defRPr sz="600">
                    <a:latin typeface="Open Sans"/>
                    <a:ea typeface="Open Sans"/>
                    <a:cs typeface="Open Sans"/>
                    <a:sym typeface="Open Sans"/>
                  </a:defRPr>
                </a:pPr>
                <a:r>
                  <a:rPr>
                    <a:solidFill>
                      <a:srgbClr val="232323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rPr>
                  <a:t>Humaniora Samfunnsvitenskap</a:t>
                </a:r>
              </a:p>
              <a:p>
                <a:pPr algn="ctr" defTabSz="580429">
                  <a:defRPr sz="600">
                    <a:latin typeface="Open Sans"/>
                    <a:ea typeface="Open Sans"/>
                    <a:cs typeface="Open Sans"/>
                    <a:sym typeface="Open Sans"/>
                  </a:defRPr>
                </a:pPr>
                <a:r>
                  <a:rPr>
                    <a:solidFill>
                      <a:srgbClr val="232323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rPr>
                  <a:t>Lærerutdanning</a:t>
                </a:r>
              </a:p>
            </p:txBody>
          </p:sp>
        </p:grpSp>
      </p:grpSp>
      <p:grpSp>
        <p:nvGrpSpPr>
          <p:cNvPr id="306" name="Group 306"/>
          <p:cNvGrpSpPr/>
          <p:nvPr/>
        </p:nvGrpSpPr>
        <p:grpSpPr>
          <a:xfrm>
            <a:off x="1147627" y="1236000"/>
            <a:ext cx="806924" cy="856040"/>
            <a:chOff x="0" y="0"/>
            <a:chExt cx="806923" cy="856038"/>
          </a:xfrm>
        </p:grpSpPr>
        <p:sp>
          <p:nvSpPr>
            <p:cNvPr id="302" name="Shape 302"/>
            <p:cNvSpPr/>
            <p:nvPr/>
          </p:nvSpPr>
          <p:spPr>
            <a:xfrm flipV="1">
              <a:off x="411760" y="0"/>
              <a:ext cx="841" cy="50799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2146" tIns="32146" rIns="32146" bIns="32146" numCol="1" anchor="t">
              <a:noAutofit/>
            </a:bodyPr>
            <a:lstStyle/>
            <a:p>
              <a:pPr>
                <a:defRPr sz="8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grpSp>
          <p:nvGrpSpPr>
            <p:cNvPr id="305" name="Group 305"/>
            <p:cNvGrpSpPr/>
            <p:nvPr/>
          </p:nvGrpSpPr>
          <p:grpSpPr>
            <a:xfrm>
              <a:off x="0" y="84199"/>
              <a:ext cx="806924" cy="771840"/>
              <a:chOff x="0" y="0"/>
              <a:chExt cx="806923" cy="771839"/>
            </a:xfrm>
          </p:grpSpPr>
          <p:sp>
            <p:nvSpPr>
              <p:cNvPr id="303" name="Shape 303"/>
              <p:cNvSpPr/>
              <p:nvPr/>
            </p:nvSpPr>
            <p:spPr>
              <a:xfrm>
                <a:off x="0" y="0"/>
                <a:ext cx="806924" cy="771840"/>
              </a:xfrm>
              <a:prstGeom prst="roundRect">
                <a:avLst>
                  <a:gd name="adj" fmla="val 19393"/>
                </a:avLst>
              </a:prstGeom>
              <a:solidFill>
                <a:srgbClr val="FFAA00"/>
              </a:solidFill>
              <a:ln w="12700" cap="flat">
                <a:noFill/>
                <a:miter lim="400000"/>
              </a:ln>
              <a:effectLst>
                <a:outerShdw blurRad="76200" dist="38100" dir="2700000" rotWithShape="0">
                  <a:srgbClr val="000000">
                    <a:alpha val="75000"/>
                  </a:srgbClr>
                </a:outerShdw>
              </a:effectLst>
            </p:spPr>
            <p:txBody>
              <a:bodyPr wrap="square" lIns="35718" tIns="35718" rIns="35718" bIns="35718" numCol="1" anchor="ctr">
                <a:noAutofit/>
              </a:bodyPr>
              <a:lstStyle/>
              <a:p>
                <a:pPr algn="ctr" defTabSz="580429">
                  <a:defRPr sz="1200"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304" name="Shape 304"/>
              <p:cNvSpPr/>
              <p:nvPr/>
            </p:nvSpPr>
            <p:spPr>
              <a:xfrm>
                <a:off x="30826" y="295014"/>
                <a:ext cx="745272" cy="2124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26789" tIns="26789" rIns="26789" bIns="26789" numCol="1" anchor="ctr">
                <a:noAutofit/>
              </a:bodyPr>
              <a:lstStyle>
                <a:lvl1pPr algn="ctr" defTabSz="580429">
                  <a:defRPr sz="1000">
                    <a:solidFill>
                      <a:srgbClr val="232323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>
                  <a:defRPr>
                    <a:solidFill>
                      <a:srgbClr val="000000"/>
                    </a:solidFill>
                    <a:effectLst/>
                  </a:defRPr>
                </a:pPr>
                <a:r>
                  <a:rPr>
                    <a:solidFill>
                      <a:srgbClr val="232323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rPr>
                  <a:t>Jus</a:t>
                </a:r>
              </a:p>
            </p:txBody>
          </p:sp>
        </p:grpSp>
      </p:grpSp>
      <p:grpSp>
        <p:nvGrpSpPr>
          <p:cNvPr id="332" name="Group 332"/>
          <p:cNvGrpSpPr/>
          <p:nvPr/>
        </p:nvGrpSpPr>
        <p:grpSpPr>
          <a:xfrm>
            <a:off x="224928" y="2047706"/>
            <a:ext cx="922700" cy="2332648"/>
            <a:chOff x="0" y="0"/>
            <a:chExt cx="922699" cy="2332646"/>
          </a:xfrm>
        </p:grpSpPr>
        <p:sp>
          <p:nvSpPr>
            <p:cNvPr id="307" name="Shape 307"/>
            <p:cNvSpPr/>
            <p:nvPr/>
          </p:nvSpPr>
          <p:spPr>
            <a:xfrm>
              <a:off x="0" y="2178879"/>
              <a:ext cx="477139" cy="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2146" tIns="32146" rIns="32146" bIns="32146" numCol="1" anchor="t">
              <a:noAutofit/>
            </a:bodyPr>
            <a:lstStyle/>
            <a:p>
              <a:pPr>
                <a:defRPr sz="8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08" name="Shape 308"/>
            <p:cNvSpPr/>
            <p:nvPr/>
          </p:nvSpPr>
          <p:spPr>
            <a:xfrm>
              <a:off x="10944" y="1828473"/>
              <a:ext cx="477140" cy="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2146" tIns="32146" rIns="32146" bIns="32146" numCol="1" anchor="t">
              <a:noAutofit/>
            </a:bodyPr>
            <a:lstStyle/>
            <a:p>
              <a:pPr>
                <a:defRPr sz="8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09" name="Shape 309"/>
            <p:cNvSpPr/>
            <p:nvPr/>
          </p:nvSpPr>
          <p:spPr>
            <a:xfrm>
              <a:off x="7016" y="1465238"/>
              <a:ext cx="477140" cy="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2146" tIns="32146" rIns="32146" bIns="32146" numCol="1" anchor="t">
              <a:noAutofit/>
            </a:bodyPr>
            <a:lstStyle/>
            <a:p>
              <a:pPr>
                <a:defRPr sz="8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10" name="Shape 310"/>
            <p:cNvSpPr/>
            <p:nvPr/>
          </p:nvSpPr>
          <p:spPr>
            <a:xfrm>
              <a:off x="17961" y="1114833"/>
              <a:ext cx="477140" cy="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2146" tIns="32146" rIns="32146" bIns="32146" numCol="1" anchor="t">
              <a:noAutofit/>
            </a:bodyPr>
            <a:lstStyle/>
            <a:p>
              <a:pPr>
                <a:defRPr sz="8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11" name="Shape 311"/>
            <p:cNvSpPr/>
            <p:nvPr/>
          </p:nvSpPr>
          <p:spPr>
            <a:xfrm>
              <a:off x="7016" y="750512"/>
              <a:ext cx="477140" cy="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2146" tIns="32146" rIns="32146" bIns="32146" numCol="1" anchor="t">
              <a:noAutofit/>
            </a:bodyPr>
            <a:lstStyle/>
            <a:p>
              <a:pPr>
                <a:defRPr sz="8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12" name="Shape 312"/>
            <p:cNvSpPr/>
            <p:nvPr/>
          </p:nvSpPr>
          <p:spPr>
            <a:xfrm>
              <a:off x="10119" y="400107"/>
              <a:ext cx="477140" cy="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2146" tIns="32146" rIns="32146" bIns="32146" numCol="1" anchor="t">
              <a:noAutofit/>
            </a:bodyPr>
            <a:lstStyle/>
            <a:p>
              <a:pPr>
                <a:defRPr sz="8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grpSp>
          <p:nvGrpSpPr>
            <p:cNvPr id="315" name="Group 315"/>
            <p:cNvGrpSpPr/>
            <p:nvPr/>
          </p:nvGrpSpPr>
          <p:grpSpPr>
            <a:xfrm>
              <a:off x="115775" y="232789"/>
              <a:ext cx="806925" cy="315754"/>
              <a:chOff x="0" y="0"/>
              <a:chExt cx="806923" cy="315752"/>
            </a:xfrm>
          </p:grpSpPr>
          <p:sp>
            <p:nvSpPr>
              <p:cNvPr id="313" name="Shape 313"/>
              <p:cNvSpPr/>
              <p:nvPr/>
            </p:nvSpPr>
            <p:spPr>
              <a:xfrm>
                <a:off x="0" y="0"/>
                <a:ext cx="806924" cy="315753"/>
              </a:xfrm>
              <a:prstGeom prst="roundRect">
                <a:avLst>
                  <a:gd name="adj" fmla="val 47407"/>
                </a:avLst>
              </a:prstGeom>
              <a:solidFill>
                <a:srgbClr val="96D35F"/>
              </a:solidFill>
              <a:ln w="12700" cap="flat">
                <a:noFill/>
                <a:miter lim="400000"/>
              </a:ln>
              <a:effectLst>
                <a:outerShdw blurRad="76200" dist="38100" dir="2700000" rotWithShape="0">
                  <a:srgbClr val="000000">
                    <a:alpha val="75000"/>
                  </a:srgbClr>
                </a:outerShdw>
              </a:effectLst>
            </p:spPr>
            <p:txBody>
              <a:bodyPr wrap="square" lIns="35718" tIns="35718" rIns="35718" bIns="35718" numCol="1" anchor="ctr">
                <a:noAutofit/>
              </a:bodyPr>
              <a:lstStyle/>
              <a:p>
                <a:pPr algn="ctr" defTabSz="580429">
                  <a:defRPr sz="1200"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314" name="Shape 314"/>
              <p:cNvSpPr/>
              <p:nvPr/>
            </p:nvSpPr>
            <p:spPr>
              <a:xfrm>
                <a:off x="30826" y="17074"/>
                <a:ext cx="745271" cy="2816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26789" tIns="26789" rIns="26789" bIns="26789" numCol="1" anchor="ctr">
                <a:noAutofit/>
              </a:bodyPr>
              <a:lstStyle>
                <a:lvl1pPr algn="ctr" defTabSz="580429">
                  <a:defRPr sz="700">
                    <a:solidFill>
                      <a:srgbClr val="232323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>
                  <a:defRPr>
                    <a:solidFill>
                      <a:srgbClr val="000000"/>
                    </a:solidFill>
                    <a:effectLst/>
                  </a:defRPr>
                </a:pPr>
                <a:r>
                  <a:rPr>
                    <a:solidFill>
                      <a:srgbClr val="232323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rPr>
                  <a:t>Fysikk og teknologi</a:t>
                </a:r>
              </a:p>
            </p:txBody>
          </p:sp>
        </p:grpSp>
        <p:grpSp>
          <p:nvGrpSpPr>
            <p:cNvPr id="318" name="Group 318"/>
            <p:cNvGrpSpPr/>
            <p:nvPr/>
          </p:nvGrpSpPr>
          <p:grpSpPr>
            <a:xfrm>
              <a:off x="115763" y="589610"/>
              <a:ext cx="806924" cy="315754"/>
              <a:chOff x="0" y="0"/>
              <a:chExt cx="806923" cy="315752"/>
            </a:xfrm>
          </p:grpSpPr>
          <p:sp>
            <p:nvSpPr>
              <p:cNvPr id="316" name="Shape 316"/>
              <p:cNvSpPr/>
              <p:nvPr/>
            </p:nvSpPr>
            <p:spPr>
              <a:xfrm>
                <a:off x="0" y="0"/>
                <a:ext cx="806924" cy="315753"/>
              </a:xfrm>
              <a:prstGeom prst="roundRect">
                <a:avLst>
                  <a:gd name="adj" fmla="val 47407"/>
                </a:avLst>
              </a:prstGeom>
              <a:solidFill>
                <a:srgbClr val="96D35F"/>
              </a:solidFill>
              <a:ln w="12700" cap="flat">
                <a:noFill/>
                <a:miter lim="400000"/>
              </a:ln>
              <a:effectLst>
                <a:outerShdw blurRad="76200" dist="38100" dir="2700000" rotWithShape="0">
                  <a:srgbClr val="000000">
                    <a:alpha val="75000"/>
                  </a:srgbClr>
                </a:outerShdw>
              </a:effectLst>
            </p:spPr>
            <p:txBody>
              <a:bodyPr wrap="square" lIns="35718" tIns="35718" rIns="35718" bIns="35718" numCol="1" anchor="ctr">
                <a:noAutofit/>
              </a:bodyPr>
              <a:lstStyle/>
              <a:p>
                <a:pPr algn="ctr" defTabSz="580429">
                  <a:defRPr sz="1200"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317" name="Shape 317"/>
              <p:cNvSpPr/>
              <p:nvPr/>
            </p:nvSpPr>
            <p:spPr>
              <a:xfrm>
                <a:off x="30826" y="76950"/>
                <a:ext cx="745271" cy="1618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26789" tIns="26789" rIns="26789" bIns="26789" numCol="1" anchor="ctr">
                <a:noAutofit/>
              </a:bodyPr>
              <a:lstStyle>
                <a:lvl1pPr algn="ctr" defTabSz="580429">
                  <a:defRPr sz="800">
                    <a:solidFill>
                      <a:srgbClr val="232323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>
                  <a:defRPr>
                    <a:solidFill>
                      <a:srgbClr val="000000"/>
                    </a:solidFill>
                    <a:effectLst/>
                  </a:defRPr>
                </a:pPr>
                <a:r>
                  <a:rPr>
                    <a:solidFill>
                      <a:srgbClr val="232323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rPr>
                  <a:t>Geologi</a:t>
                </a:r>
              </a:p>
            </p:txBody>
          </p:sp>
        </p:grpSp>
        <p:grpSp>
          <p:nvGrpSpPr>
            <p:cNvPr id="321" name="Group 321"/>
            <p:cNvGrpSpPr/>
            <p:nvPr/>
          </p:nvGrpSpPr>
          <p:grpSpPr>
            <a:xfrm>
              <a:off x="115763" y="946431"/>
              <a:ext cx="806924" cy="315754"/>
              <a:chOff x="0" y="0"/>
              <a:chExt cx="806923" cy="315752"/>
            </a:xfrm>
          </p:grpSpPr>
          <p:sp>
            <p:nvSpPr>
              <p:cNvPr id="319" name="Shape 319"/>
              <p:cNvSpPr/>
              <p:nvPr/>
            </p:nvSpPr>
            <p:spPr>
              <a:xfrm>
                <a:off x="0" y="0"/>
                <a:ext cx="806924" cy="315753"/>
              </a:xfrm>
              <a:prstGeom prst="roundRect">
                <a:avLst>
                  <a:gd name="adj" fmla="val 47407"/>
                </a:avLst>
              </a:prstGeom>
              <a:solidFill>
                <a:srgbClr val="96D35F"/>
              </a:solidFill>
              <a:ln w="12700" cap="flat">
                <a:noFill/>
                <a:miter lim="400000"/>
              </a:ln>
              <a:effectLst>
                <a:outerShdw blurRad="76200" dist="38100" dir="2700000" rotWithShape="0">
                  <a:srgbClr val="000000">
                    <a:alpha val="75000"/>
                  </a:srgbClr>
                </a:outerShdw>
              </a:effectLst>
            </p:spPr>
            <p:txBody>
              <a:bodyPr wrap="square" lIns="35718" tIns="35718" rIns="35718" bIns="35718" numCol="1" anchor="ctr">
                <a:noAutofit/>
              </a:bodyPr>
              <a:lstStyle/>
              <a:p>
                <a:pPr algn="ctr" defTabSz="580429">
                  <a:defRPr sz="1200"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320" name="Shape 320"/>
              <p:cNvSpPr/>
              <p:nvPr/>
            </p:nvSpPr>
            <p:spPr>
              <a:xfrm>
                <a:off x="30826" y="76950"/>
                <a:ext cx="745271" cy="1618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26789" tIns="26789" rIns="26789" bIns="26789" numCol="1" anchor="ctr">
                <a:noAutofit/>
              </a:bodyPr>
              <a:lstStyle>
                <a:lvl1pPr algn="ctr" defTabSz="580429">
                  <a:defRPr sz="800">
                    <a:solidFill>
                      <a:srgbClr val="232323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>
                  <a:defRPr>
                    <a:solidFill>
                      <a:srgbClr val="000000"/>
                    </a:solidFill>
                    <a:effectLst/>
                  </a:defRPr>
                </a:pPr>
                <a:r>
                  <a:rPr>
                    <a:solidFill>
                      <a:srgbClr val="232323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rPr>
                  <a:t>Informatikk</a:t>
                </a:r>
              </a:p>
            </p:txBody>
          </p:sp>
        </p:grpSp>
        <p:grpSp>
          <p:nvGrpSpPr>
            <p:cNvPr id="324" name="Group 324"/>
            <p:cNvGrpSpPr/>
            <p:nvPr/>
          </p:nvGrpSpPr>
          <p:grpSpPr>
            <a:xfrm>
              <a:off x="115763" y="1303252"/>
              <a:ext cx="806924" cy="315754"/>
              <a:chOff x="0" y="0"/>
              <a:chExt cx="806923" cy="315752"/>
            </a:xfrm>
          </p:grpSpPr>
          <p:sp>
            <p:nvSpPr>
              <p:cNvPr id="322" name="Shape 322"/>
              <p:cNvSpPr/>
              <p:nvPr/>
            </p:nvSpPr>
            <p:spPr>
              <a:xfrm>
                <a:off x="0" y="0"/>
                <a:ext cx="806924" cy="315753"/>
              </a:xfrm>
              <a:prstGeom prst="roundRect">
                <a:avLst>
                  <a:gd name="adj" fmla="val 47407"/>
                </a:avLst>
              </a:prstGeom>
              <a:solidFill>
                <a:srgbClr val="96D35F"/>
              </a:solidFill>
              <a:ln w="12700" cap="flat">
                <a:noFill/>
                <a:miter lim="400000"/>
              </a:ln>
              <a:effectLst>
                <a:outerShdw blurRad="76200" dist="38100" dir="2700000" rotWithShape="0">
                  <a:srgbClr val="000000">
                    <a:alpha val="75000"/>
                  </a:srgbClr>
                </a:outerShdw>
              </a:effectLst>
            </p:spPr>
            <p:txBody>
              <a:bodyPr wrap="square" lIns="35718" tIns="35718" rIns="35718" bIns="35718" numCol="1" anchor="ctr">
                <a:noAutofit/>
              </a:bodyPr>
              <a:lstStyle/>
              <a:p>
                <a:pPr algn="ctr" defTabSz="580429">
                  <a:defRPr sz="1200"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323" name="Shape 323"/>
              <p:cNvSpPr/>
              <p:nvPr/>
            </p:nvSpPr>
            <p:spPr>
              <a:xfrm>
                <a:off x="30826" y="76950"/>
                <a:ext cx="745271" cy="1618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26789" tIns="26789" rIns="26789" bIns="26789" numCol="1" anchor="ctr">
                <a:noAutofit/>
              </a:bodyPr>
              <a:lstStyle>
                <a:lvl1pPr algn="ctr" defTabSz="580429">
                  <a:defRPr sz="800">
                    <a:solidFill>
                      <a:srgbClr val="232323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>
                  <a:defRPr>
                    <a:solidFill>
                      <a:srgbClr val="000000"/>
                    </a:solidFill>
                    <a:effectLst/>
                  </a:defRPr>
                </a:pPr>
                <a:r>
                  <a:rPr>
                    <a:solidFill>
                      <a:srgbClr val="232323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rPr>
                  <a:t>Kjemi</a:t>
                </a:r>
              </a:p>
            </p:txBody>
          </p:sp>
        </p:grpSp>
        <p:grpSp>
          <p:nvGrpSpPr>
            <p:cNvPr id="327" name="Group 327"/>
            <p:cNvGrpSpPr/>
            <p:nvPr/>
          </p:nvGrpSpPr>
          <p:grpSpPr>
            <a:xfrm>
              <a:off x="115763" y="1660073"/>
              <a:ext cx="806924" cy="315754"/>
              <a:chOff x="0" y="0"/>
              <a:chExt cx="806923" cy="315752"/>
            </a:xfrm>
          </p:grpSpPr>
          <p:sp>
            <p:nvSpPr>
              <p:cNvPr id="325" name="Shape 325"/>
              <p:cNvSpPr/>
              <p:nvPr/>
            </p:nvSpPr>
            <p:spPr>
              <a:xfrm>
                <a:off x="0" y="0"/>
                <a:ext cx="806924" cy="315753"/>
              </a:xfrm>
              <a:prstGeom prst="roundRect">
                <a:avLst>
                  <a:gd name="adj" fmla="val 47407"/>
                </a:avLst>
              </a:prstGeom>
              <a:solidFill>
                <a:srgbClr val="96D35F"/>
              </a:solidFill>
              <a:ln w="12700" cap="flat">
                <a:noFill/>
                <a:miter lim="400000"/>
              </a:ln>
              <a:effectLst>
                <a:outerShdw blurRad="76200" dist="38100" dir="2700000" rotWithShape="0">
                  <a:srgbClr val="000000">
                    <a:alpha val="75000"/>
                  </a:srgbClr>
                </a:outerShdw>
              </a:effectLst>
            </p:spPr>
            <p:txBody>
              <a:bodyPr wrap="square" lIns="35718" tIns="35718" rIns="35718" bIns="35718" numCol="1" anchor="ctr">
                <a:noAutofit/>
              </a:bodyPr>
              <a:lstStyle/>
              <a:p>
                <a:pPr algn="ctr" defTabSz="580429">
                  <a:defRPr sz="1200"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326" name="Shape 326"/>
              <p:cNvSpPr/>
              <p:nvPr/>
            </p:nvSpPr>
            <p:spPr>
              <a:xfrm>
                <a:off x="30826" y="17074"/>
                <a:ext cx="745271" cy="2816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26789" tIns="26789" rIns="26789" bIns="26789" numCol="1" anchor="ctr">
                <a:noAutofit/>
              </a:bodyPr>
              <a:lstStyle>
                <a:lvl1pPr algn="ctr" defTabSz="580429">
                  <a:defRPr sz="700">
                    <a:solidFill>
                      <a:srgbClr val="232323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>
                  <a:defRPr>
                    <a:solidFill>
                      <a:srgbClr val="000000"/>
                    </a:solidFill>
                    <a:effectLst/>
                  </a:defRPr>
                </a:pPr>
                <a:r>
                  <a:rPr>
                    <a:solidFill>
                      <a:srgbClr val="232323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rPr>
                  <a:t>Matematikk og statistikk</a:t>
                </a:r>
              </a:p>
            </p:txBody>
          </p:sp>
        </p:grpSp>
        <p:grpSp>
          <p:nvGrpSpPr>
            <p:cNvPr id="330" name="Group 330"/>
            <p:cNvGrpSpPr/>
            <p:nvPr/>
          </p:nvGrpSpPr>
          <p:grpSpPr>
            <a:xfrm>
              <a:off x="115763" y="2016893"/>
              <a:ext cx="806924" cy="315754"/>
              <a:chOff x="0" y="0"/>
              <a:chExt cx="806923" cy="315752"/>
            </a:xfrm>
          </p:grpSpPr>
          <p:sp>
            <p:nvSpPr>
              <p:cNvPr id="328" name="Shape 328"/>
              <p:cNvSpPr/>
              <p:nvPr/>
            </p:nvSpPr>
            <p:spPr>
              <a:xfrm>
                <a:off x="0" y="0"/>
                <a:ext cx="806924" cy="315753"/>
              </a:xfrm>
              <a:prstGeom prst="roundRect">
                <a:avLst>
                  <a:gd name="adj" fmla="val 47407"/>
                </a:avLst>
              </a:prstGeom>
              <a:solidFill>
                <a:srgbClr val="96D35F"/>
              </a:solidFill>
              <a:ln w="12700" cap="flat">
                <a:noFill/>
                <a:miter lim="400000"/>
              </a:ln>
              <a:effectLst>
                <a:outerShdw blurRad="76200" dist="38100" dir="2700000" rotWithShape="0">
                  <a:srgbClr val="000000">
                    <a:alpha val="75000"/>
                  </a:srgbClr>
                </a:outerShdw>
              </a:effectLst>
            </p:spPr>
            <p:txBody>
              <a:bodyPr wrap="square" lIns="35718" tIns="35718" rIns="35718" bIns="35718" numCol="1" anchor="ctr">
                <a:noAutofit/>
              </a:bodyPr>
              <a:lstStyle/>
              <a:p>
                <a:pPr algn="ctr" defTabSz="580429">
                  <a:defRPr sz="1200"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329" name="Shape 329"/>
              <p:cNvSpPr/>
              <p:nvPr/>
            </p:nvSpPr>
            <p:spPr>
              <a:xfrm>
                <a:off x="30826" y="17074"/>
                <a:ext cx="745271" cy="2816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26789" tIns="26789" rIns="26789" bIns="26789" numCol="1" anchor="ctr">
                <a:noAutofit/>
              </a:bodyPr>
              <a:lstStyle>
                <a:lvl1pPr algn="ctr" defTabSz="580429">
                  <a:defRPr sz="600">
                    <a:solidFill>
                      <a:srgbClr val="232323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>
                  <a:defRPr>
                    <a:solidFill>
                      <a:srgbClr val="000000"/>
                    </a:solidFill>
                    <a:effectLst/>
                  </a:defRPr>
                </a:pPr>
                <a:r>
                  <a:rPr>
                    <a:solidFill>
                      <a:srgbClr val="232323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rPr>
                  <a:t>Ingeniørvitenskap og sikkerhet</a:t>
                </a:r>
              </a:p>
            </p:txBody>
          </p:sp>
        </p:grpSp>
        <p:sp>
          <p:nvSpPr>
            <p:cNvPr id="331" name="Shape 331"/>
            <p:cNvSpPr/>
            <p:nvPr/>
          </p:nvSpPr>
          <p:spPr>
            <a:xfrm flipV="1">
              <a:off x="6596" y="0"/>
              <a:ext cx="842" cy="218242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2146" tIns="32146" rIns="32146" bIns="32146" numCol="1" anchor="t">
              <a:noAutofit/>
            </a:bodyPr>
            <a:lstStyle/>
            <a:p>
              <a:pPr>
                <a:defRPr sz="8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grpSp>
        <p:nvGrpSpPr>
          <p:cNvPr id="337" name="Group 337"/>
          <p:cNvGrpSpPr/>
          <p:nvPr/>
        </p:nvGrpSpPr>
        <p:grpSpPr>
          <a:xfrm>
            <a:off x="143063" y="1236000"/>
            <a:ext cx="806925" cy="856040"/>
            <a:chOff x="0" y="0"/>
            <a:chExt cx="806923" cy="856038"/>
          </a:xfrm>
        </p:grpSpPr>
        <p:sp>
          <p:nvSpPr>
            <p:cNvPr id="333" name="Shape 333"/>
            <p:cNvSpPr/>
            <p:nvPr/>
          </p:nvSpPr>
          <p:spPr>
            <a:xfrm flipV="1">
              <a:off x="402700" y="0"/>
              <a:ext cx="841" cy="50799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2146" tIns="32146" rIns="32146" bIns="32146" numCol="1" anchor="t">
              <a:noAutofit/>
            </a:bodyPr>
            <a:lstStyle/>
            <a:p>
              <a:pPr>
                <a:defRPr sz="8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grpSp>
          <p:nvGrpSpPr>
            <p:cNvPr id="336" name="Group 336"/>
            <p:cNvGrpSpPr/>
            <p:nvPr/>
          </p:nvGrpSpPr>
          <p:grpSpPr>
            <a:xfrm>
              <a:off x="0" y="84199"/>
              <a:ext cx="806924" cy="771840"/>
              <a:chOff x="0" y="0"/>
              <a:chExt cx="806923" cy="771839"/>
            </a:xfrm>
          </p:grpSpPr>
          <p:sp>
            <p:nvSpPr>
              <p:cNvPr id="334" name="Shape 334"/>
              <p:cNvSpPr/>
              <p:nvPr/>
            </p:nvSpPr>
            <p:spPr>
              <a:xfrm>
                <a:off x="0" y="0"/>
                <a:ext cx="806924" cy="771840"/>
              </a:xfrm>
              <a:prstGeom prst="roundRect">
                <a:avLst>
                  <a:gd name="adj" fmla="val 19393"/>
                </a:avLst>
              </a:prstGeom>
              <a:solidFill>
                <a:srgbClr val="FFAA00"/>
              </a:solidFill>
              <a:ln w="12700" cap="flat">
                <a:noFill/>
                <a:miter lim="400000"/>
              </a:ln>
              <a:effectLst>
                <a:outerShdw blurRad="76200" dist="38100" dir="2700000" rotWithShape="0">
                  <a:srgbClr val="000000">
                    <a:alpha val="75000"/>
                  </a:srgbClr>
                </a:outerShdw>
              </a:effectLst>
            </p:spPr>
            <p:txBody>
              <a:bodyPr wrap="square" lIns="35718" tIns="35718" rIns="35718" bIns="35718" numCol="1" anchor="ctr">
                <a:noAutofit/>
              </a:bodyPr>
              <a:lstStyle/>
              <a:p>
                <a:pPr algn="ctr" defTabSz="580429">
                  <a:defRPr sz="1200"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335" name="Shape 335"/>
              <p:cNvSpPr/>
              <p:nvPr/>
            </p:nvSpPr>
            <p:spPr>
              <a:xfrm>
                <a:off x="30826" y="155303"/>
                <a:ext cx="745272" cy="4612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26789" tIns="26789" rIns="26789" bIns="26789" numCol="1" anchor="ctr">
                <a:noAutofit/>
              </a:bodyPr>
              <a:lstStyle/>
              <a:p>
                <a:pPr algn="ctr" defTabSz="580429">
                  <a:defRPr sz="800">
                    <a:latin typeface="Open Sans"/>
                    <a:ea typeface="Open Sans"/>
                    <a:cs typeface="Open Sans"/>
                    <a:sym typeface="Open Sans"/>
                  </a:defRPr>
                </a:pPr>
                <a:r>
                  <a:rPr sz="700" dirty="0">
                    <a:solidFill>
                      <a:srgbClr val="232323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rPr>
                  <a:t>Naturvitenskap</a:t>
                </a:r>
              </a:p>
              <a:p>
                <a:pPr algn="ctr" defTabSz="580429">
                  <a:defRPr sz="800">
                    <a:latin typeface="Open Sans"/>
                    <a:ea typeface="Open Sans"/>
                    <a:cs typeface="Open Sans"/>
                    <a:sym typeface="Open Sans"/>
                  </a:defRPr>
                </a:pPr>
                <a:r>
                  <a:rPr sz="700" dirty="0">
                    <a:solidFill>
                      <a:srgbClr val="232323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rPr>
                  <a:t>Teknologi</a:t>
                </a:r>
              </a:p>
            </p:txBody>
          </p:sp>
        </p:grpSp>
      </p:grpSp>
      <p:sp>
        <p:nvSpPr>
          <p:cNvPr id="338" name="Shape 338"/>
          <p:cNvSpPr/>
          <p:nvPr/>
        </p:nvSpPr>
        <p:spPr>
          <a:xfrm flipV="1">
            <a:off x="9095571" y="1237064"/>
            <a:ext cx="1" cy="352795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32146" tIns="32146" rIns="32146" bIns="32146"/>
          <a:lstStyle/>
          <a:p>
            <a:pPr>
              <a:defRPr sz="8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39" name="Shape 339"/>
          <p:cNvSpPr/>
          <p:nvPr/>
        </p:nvSpPr>
        <p:spPr>
          <a:xfrm>
            <a:off x="8596710" y="4337565"/>
            <a:ext cx="505212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32146" tIns="32146" rIns="32146" bIns="32146"/>
          <a:lstStyle/>
          <a:p>
            <a:pPr>
              <a:defRPr sz="8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grpSp>
        <p:nvGrpSpPr>
          <p:cNvPr id="342" name="Group 342"/>
          <p:cNvGrpSpPr/>
          <p:nvPr/>
        </p:nvGrpSpPr>
        <p:grpSpPr>
          <a:xfrm>
            <a:off x="8115392" y="4126127"/>
            <a:ext cx="806923" cy="392938"/>
            <a:chOff x="0" y="0"/>
            <a:chExt cx="806922" cy="392936"/>
          </a:xfrm>
        </p:grpSpPr>
        <p:sp>
          <p:nvSpPr>
            <p:cNvPr id="340" name="Shape 340"/>
            <p:cNvSpPr/>
            <p:nvPr/>
          </p:nvSpPr>
          <p:spPr>
            <a:xfrm>
              <a:off x="0" y="0"/>
              <a:ext cx="806923" cy="392937"/>
            </a:xfrm>
            <a:prstGeom prst="roundRect">
              <a:avLst>
                <a:gd name="adj" fmla="val 38096"/>
              </a:avLst>
            </a:prstGeom>
            <a:solidFill>
              <a:srgbClr val="FFC677"/>
            </a:solidFill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75000"/>
                </a:srgbClr>
              </a:outerShdw>
            </a:effectLst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580429">
                <a:defRPr sz="1200">
                  <a:latin typeface="Open Sans"/>
                  <a:ea typeface="Open Sans"/>
                  <a:cs typeface="Open Sans"/>
                  <a:sym typeface="Open Sans"/>
                </a:defRPr>
              </a:pPr>
              <a:endParaRPr/>
            </a:p>
          </p:txBody>
        </p:sp>
        <p:sp>
          <p:nvSpPr>
            <p:cNvPr id="341" name="Shape 341"/>
            <p:cNvSpPr/>
            <p:nvPr/>
          </p:nvSpPr>
          <p:spPr>
            <a:xfrm>
              <a:off x="30827" y="35707"/>
              <a:ext cx="745269" cy="3215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6789" tIns="26789" rIns="26789" bIns="26789" numCol="1" anchor="ctr">
              <a:noAutofit/>
            </a:bodyPr>
            <a:lstStyle>
              <a:lvl1pPr algn="ctr" defTabSz="580429">
                <a:defRPr sz="900">
                  <a:solidFill>
                    <a:srgbClr val="232323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>
                <a:defRPr>
                  <a:solidFill>
                    <a:srgbClr val="000000"/>
                  </a:solidFill>
                  <a:effectLst/>
                </a:defRPr>
              </a:pPr>
              <a:r>
                <a:rPr>
                  <a:solidFill>
                    <a:srgbClr val="232323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rPr>
                <a:t>Universitets-museet</a:t>
              </a:r>
            </a:p>
          </p:txBody>
        </p:sp>
      </p:grpSp>
      <p:sp>
        <p:nvSpPr>
          <p:cNvPr id="343" name="Shape 343"/>
          <p:cNvSpPr/>
          <p:nvPr/>
        </p:nvSpPr>
        <p:spPr>
          <a:xfrm>
            <a:off x="8596710" y="4766676"/>
            <a:ext cx="505212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32146" tIns="32146" rIns="32146" bIns="32146"/>
          <a:lstStyle/>
          <a:p>
            <a:pPr>
              <a:defRPr sz="8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grpSp>
        <p:nvGrpSpPr>
          <p:cNvPr id="346" name="Group 346"/>
          <p:cNvGrpSpPr/>
          <p:nvPr/>
        </p:nvGrpSpPr>
        <p:grpSpPr>
          <a:xfrm>
            <a:off x="8104447" y="4555595"/>
            <a:ext cx="806924" cy="392938"/>
            <a:chOff x="0" y="0"/>
            <a:chExt cx="806922" cy="392936"/>
          </a:xfrm>
        </p:grpSpPr>
        <p:sp>
          <p:nvSpPr>
            <p:cNvPr id="344" name="Shape 344"/>
            <p:cNvSpPr/>
            <p:nvPr/>
          </p:nvSpPr>
          <p:spPr>
            <a:xfrm>
              <a:off x="0" y="0"/>
              <a:ext cx="806923" cy="392937"/>
            </a:xfrm>
            <a:prstGeom prst="roundRect">
              <a:avLst>
                <a:gd name="adj" fmla="val 38096"/>
              </a:avLst>
            </a:prstGeom>
            <a:solidFill>
              <a:srgbClr val="FFC677"/>
            </a:solidFill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75000"/>
                </a:srgbClr>
              </a:outerShdw>
            </a:effectLst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580429">
                <a:defRPr sz="1200">
                  <a:latin typeface="Open Sans"/>
                  <a:ea typeface="Open Sans"/>
                  <a:cs typeface="Open Sans"/>
                  <a:sym typeface="Open Sans"/>
                </a:defRPr>
              </a:pPr>
              <a:endParaRPr/>
            </a:p>
          </p:txBody>
        </p:sp>
        <p:sp>
          <p:nvSpPr>
            <p:cNvPr id="345" name="Shape 345"/>
            <p:cNvSpPr/>
            <p:nvPr/>
          </p:nvSpPr>
          <p:spPr>
            <a:xfrm>
              <a:off x="30827" y="35707"/>
              <a:ext cx="745269" cy="3215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6789" tIns="26789" rIns="26789" bIns="26789" numCol="1" anchor="ctr">
              <a:noAutofit/>
            </a:bodyPr>
            <a:lstStyle>
              <a:lvl1pPr algn="ctr" defTabSz="580429">
                <a:defRPr sz="900">
                  <a:solidFill>
                    <a:srgbClr val="232323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>
                <a:defRPr>
                  <a:solidFill>
                    <a:srgbClr val="000000"/>
                  </a:solidFill>
                  <a:effectLst/>
                </a:defRPr>
              </a:pPr>
              <a:r>
                <a:rPr>
                  <a:solidFill>
                    <a:srgbClr val="232323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rPr>
                <a:t>Universitets-biblioteket</a:t>
              </a:r>
            </a:p>
          </p:txBody>
        </p:sp>
      </p:grpSp>
      <p:grpSp>
        <p:nvGrpSpPr>
          <p:cNvPr id="367" name="Group 367"/>
          <p:cNvGrpSpPr/>
          <p:nvPr/>
        </p:nvGrpSpPr>
        <p:grpSpPr>
          <a:xfrm>
            <a:off x="3233840" y="1961731"/>
            <a:ext cx="852954" cy="1689174"/>
            <a:chOff x="0" y="0"/>
            <a:chExt cx="852952" cy="1689173"/>
          </a:xfrm>
        </p:grpSpPr>
        <p:sp>
          <p:nvSpPr>
            <p:cNvPr id="347" name="Shape 347"/>
            <p:cNvSpPr/>
            <p:nvPr/>
          </p:nvSpPr>
          <p:spPr>
            <a:xfrm flipV="1">
              <a:off x="0" y="235328"/>
              <a:ext cx="841" cy="129920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2146" tIns="32146" rIns="32146" bIns="32146" numCol="1" anchor="t">
              <a:noAutofit/>
            </a:bodyPr>
            <a:lstStyle/>
            <a:p>
              <a:pPr>
                <a:defRPr sz="8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grpSp>
          <p:nvGrpSpPr>
            <p:cNvPr id="366" name="Group 366"/>
            <p:cNvGrpSpPr/>
            <p:nvPr/>
          </p:nvGrpSpPr>
          <p:grpSpPr>
            <a:xfrm>
              <a:off x="420" y="-1"/>
              <a:ext cx="852533" cy="1689175"/>
              <a:chOff x="0" y="0"/>
              <a:chExt cx="852532" cy="1689173"/>
            </a:xfrm>
          </p:grpSpPr>
          <p:sp>
            <p:nvSpPr>
              <p:cNvPr id="348" name="Shape 348"/>
              <p:cNvSpPr/>
              <p:nvPr/>
            </p:nvSpPr>
            <p:spPr>
              <a:xfrm>
                <a:off x="340" y="1183916"/>
                <a:ext cx="477140" cy="7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2146" tIns="32146" rIns="32146" bIns="32146" numCol="1" anchor="t">
                <a:noAutofit/>
              </a:bodyPr>
              <a:lstStyle/>
              <a:p>
                <a:pPr>
                  <a:defRPr sz="800">
                    <a:latin typeface="+mn-lt"/>
                    <a:ea typeface="+mn-ea"/>
                    <a:cs typeface="+mn-cs"/>
                    <a:sym typeface="Helvetica"/>
                  </a:defRPr>
                </a:pPr>
                <a:endParaRPr/>
              </a:p>
            </p:txBody>
          </p:sp>
          <p:sp>
            <p:nvSpPr>
              <p:cNvPr id="349" name="Shape 349"/>
              <p:cNvSpPr/>
              <p:nvPr/>
            </p:nvSpPr>
            <p:spPr>
              <a:xfrm>
                <a:off x="11285" y="833511"/>
                <a:ext cx="477140" cy="6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2146" tIns="32146" rIns="32146" bIns="32146" numCol="1" anchor="t">
                <a:noAutofit/>
              </a:bodyPr>
              <a:lstStyle/>
              <a:p>
                <a:pPr>
                  <a:defRPr sz="800">
                    <a:latin typeface="+mn-lt"/>
                    <a:ea typeface="+mn-ea"/>
                    <a:cs typeface="+mn-cs"/>
                    <a:sym typeface="Helvetica"/>
                  </a:defRPr>
                </a:pPr>
                <a:endParaRPr/>
              </a:p>
            </p:txBody>
          </p:sp>
          <p:sp>
            <p:nvSpPr>
              <p:cNvPr id="350" name="Shape 350"/>
              <p:cNvSpPr/>
              <p:nvPr/>
            </p:nvSpPr>
            <p:spPr>
              <a:xfrm>
                <a:off x="7357" y="470275"/>
                <a:ext cx="477140" cy="6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2146" tIns="32146" rIns="32146" bIns="32146" numCol="1" anchor="t">
                <a:noAutofit/>
              </a:bodyPr>
              <a:lstStyle/>
              <a:p>
                <a:pPr>
                  <a:defRPr sz="800">
                    <a:latin typeface="+mn-lt"/>
                    <a:ea typeface="+mn-ea"/>
                    <a:cs typeface="+mn-cs"/>
                    <a:sym typeface="Helvetica"/>
                  </a:defRPr>
                </a:pPr>
                <a:endParaRPr/>
              </a:p>
            </p:txBody>
          </p:sp>
          <p:grpSp>
            <p:nvGrpSpPr>
              <p:cNvPr id="353" name="Group 353"/>
              <p:cNvGrpSpPr/>
              <p:nvPr/>
            </p:nvGrpSpPr>
            <p:grpSpPr>
              <a:xfrm>
                <a:off x="45609" y="302957"/>
                <a:ext cx="806924" cy="315754"/>
                <a:chOff x="0" y="0"/>
                <a:chExt cx="806923" cy="315752"/>
              </a:xfrm>
            </p:grpSpPr>
            <p:sp>
              <p:nvSpPr>
                <p:cNvPr id="351" name="Shape 351"/>
                <p:cNvSpPr/>
                <p:nvPr/>
              </p:nvSpPr>
              <p:spPr>
                <a:xfrm>
                  <a:off x="0" y="0"/>
                  <a:ext cx="806924" cy="315753"/>
                </a:xfrm>
                <a:prstGeom prst="roundRect">
                  <a:avLst>
                    <a:gd name="adj" fmla="val 47407"/>
                  </a:avLst>
                </a:prstGeom>
                <a:solidFill>
                  <a:srgbClr val="96D35F"/>
                </a:solidFill>
                <a:ln w="12700" cap="flat">
                  <a:noFill/>
                  <a:miter lim="400000"/>
                </a:ln>
                <a:effectLst>
                  <a:outerShdw blurRad="76200" dist="38100" dir="2700000" rotWithShape="0">
                    <a:srgbClr val="000000">
                      <a:alpha val="75000"/>
                    </a:srgbClr>
                  </a:outerShdw>
                </a:effectLst>
              </p:spPr>
              <p:txBody>
                <a:bodyPr wrap="square" lIns="35718" tIns="35718" rIns="35718" bIns="35718" numCol="1" anchor="ctr">
                  <a:noAutofit/>
                </a:bodyPr>
                <a:lstStyle/>
                <a:p>
                  <a:pPr algn="ctr" defTabSz="580429">
                    <a:defRPr sz="1200">
                      <a:latin typeface="Open Sans"/>
                      <a:ea typeface="Open Sans"/>
                      <a:cs typeface="Open Sans"/>
                      <a:sym typeface="Open Sans"/>
                    </a:defRPr>
                  </a:pPr>
                  <a:endParaRPr/>
                </a:p>
              </p:txBody>
            </p:sp>
            <p:sp>
              <p:nvSpPr>
                <p:cNvPr id="352" name="Shape 352"/>
                <p:cNvSpPr/>
                <p:nvPr/>
              </p:nvSpPr>
              <p:spPr>
                <a:xfrm>
                  <a:off x="30826" y="17074"/>
                  <a:ext cx="745271" cy="28160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26789" tIns="26789" rIns="26789" bIns="26789" numCol="1" anchor="ctr">
                  <a:noAutofit/>
                </a:bodyPr>
                <a:lstStyle>
                  <a:lvl1pPr algn="ctr" defTabSz="580429">
                    <a:defRPr sz="700">
                      <a:solidFill>
                        <a:srgbClr val="232323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Open Sans"/>
                      <a:ea typeface="Open Sans"/>
                      <a:cs typeface="Open Sans"/>
                      <a:sym typeface="Open Sans"/>
                    </a:defRPr>
                  </a:lvl1pPr>
                </a:lstStyle>
                <a:p>
                  <a:pPr>
                    <a:defRPr>
                      <a:solidFill>
                        <a:srgbClr val="000000"/>
                      </a:solidFill>
                      <a:effectLst/>
                    </a:defRPr>
                  </a:pPr>
                  <a:r>
                    <a:rPr>
                      <a:solidFill>
                        <a:srgbClr val="232323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rPr>
                    <a:t>Arktisk og marin biologi</a:t>
                  </a:r>
                </a:p>
              </p:txBody>
            </p:sp>
          </p:grpSp>
          <p:grpSp>
            <p:nvGrpSpPr>
              <p:cNvPr id="356" name="Group 356"/>
              <p:cNvGrpSpPr/>
              <p:nvPr/>
            </p:nvGrpSpPr>
            <p:grpSpPr>
              <a:xfrm>
                <a:off x="45596" y="659778"/>
                <a:ext cx="806924" cy="315754"/>
                <a:chOff x="0" y="0"/>
                <a:chExt cx="806923" cy="315752"/>
              </a:xfrm>
            </p:grpSpPr>
            <p:sp>
              <p:nvSpPr>
                <p:cNvPr id="354" name="Shape 354"/>
                <p:cNvSpPr/>
                <p:nvPr/>
              </p:nvSpPr>
              <p:spPr>
                <a:xfrm>
                  <a:off x="0" y="0"/>
                  <a:ext cx="806924" cy="315753"/>
                </a:xfrm>
                <a:prstGeom prst="roundRect">
                  <a:avLst>
                    <a:gd name="adj" fmla="val 47407"/>
                  </a:avLst>
                </a:prstGeom>
                <a:solidFill>
                  <a:srgbClr val="96D35F"/>
                </a:solidFill>
                <a:ln w="12700" cap="flat">
                  <a:noFill/>
                  <a:miter lim="400000"/>
                </a:ln>
                <a:effectLst>
                  <a:outerShdw blurRad="76200" dist="38100" dir="2700000" rotWithShape="0">
                    <a:srgbClr val="000000">
                      <a:alpha val="75000"/>
                    </a:srgbClr>
                  </a:outerShdw>
                </a:effectLst>
              </p:spPr>
              <p:txBody>
                <a:bodyPr wrap="square" lIns="35718" tIns="35718" rIns="35718" bIns="35718" numCol="1" anchor="ctr">
                  <a:noAutofit/>
                </a:bodyPr>
                <a:lstStyle/>
                <a:p>
                  <a:pPr algn="ctr" defTabSz="580429">
                    <a:defRPr sz="1200">
                      <a:latin typeface="Open Sans"/>
                      <a:ea typeface="Open Sans"/>
                      <a:cs typeface="Open Sans"/>
                      <a:sym typeface="Open Sans"/>
                    </a:defRPr>
                  </a:pPr>
                  <a:endParaRPr/>
                </a:p>
              </p:txBody>
            </p:sp>
            <p:sp>
              <p:nvSpPr>
                <p:cNvPr id="355" name="Shape 355"/>
                <p:cNvSpPr/>
                <p:nvPr/>
              </p:nvSpPr>
              <p:spPr>
                <a:xfrm>
                  <a:off x="30826" y="37032"/>
                  <a:ext cx="745271" cy="24168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26789" tIns="26789" rIns="26789" bIns="26789" numCol="1" anchor="ctr">
                  <a:noAutofit/>
                </a:bodyPr>
                <a:lstStyle>
                  <a:lvl1pPr algn="ctr" defTabSz="580429">
                    <a:defRPr sz="700">
                      <a:solidFill>
                        <a:srgbClr val="232323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Open Sans"/>
                      <a:ea typeface="Open Sans"/>
                      <a:cs typeface="Open Sans"/>
                      <a:sym typeface="Open Sans"/>
                    </a:defRPr>
                  </a:lvl1pPr>
                </a:lstStyle>
                <a:p>
                  <a:pPr>
                    <a:defRPr>
                      <a:solidFill>
                        <a:srgbClr val="000000"/>
                      </a:solidFill>
                      <a:effectLst/>
                    </a:defRPr>
                  </a:pPr>
                  <a:r>
                    <a:rPr>
                      <a:solidFill>
                        <a:srgbClr val="232323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rPr>
                    <a:t>Norges fiskerihøgskole</a:t>
                  </a:r>
                </a:p>
              </p:txBody>
            </p:sp>
          </p:grpSp>
          <p:grpSp>
            <p:nvGrpSpPr>
              <p:cNvPr id="359" name="Group 359"/>
              <p:cNvGrpSpPr/>
              <p:nvPr/>
            </p:nvGrpSpPr>
            <p:grpSpPr>
              <a:xfrm>
                <a:off x="45596" y="1016599"/>
                <a:ext cx="806924" cy="315754"/>
                <a:chOff x="0" y="0"/>
                <a:chExt cx="806923" cy="315752"/>
              </a:xfrm>
            </p:grpSpPr>
            <p:sp>
              <p:nvSpPr>
                <p:cNvPr id="357" name="Shape 357"/>
                <p:cNvSpPr/>
                <p:nvPr/>
              </p:nvSpPr>
              <p:spPr>
                <a:xfrm>
                  <a:off x="0" y="0"/>
                  <a:ext cx="806924" cy="315753"/>
                </a:xfrm>
                <a:prstGeom prst="roundRect">
                  <a:avLst>
                    <a:gd name="adj" fmla="val 47407"/>
                  </a:avLst>
                </a:prstGeom>
                <a:solidFill>
                  <a:srgbClr val="96D35F"/>
                </a:solidFill>
                <a:ln w="12700" cap="flat">
                  <a:noFill/>
                  <a:miter lim="400000"/>
                </a:ln>
                <a:effectLst>
                  <a:outerShdw blurRad="76200" dist="38100" dir="2700000" rotWithShape="0">
                    <a:srgbClr val="000000">
                      <a:alpha val="75000"/>
                    </a:srgbClr>
                  </a:outerShdw>
                </a:effectLst>
              </p:spPr>
              <p:txBody>
                <a:bodyPr wrap="square" lIns="35718" tIns="35718" rIns="35718" bIns="35718" numCol="1" anchor="ctr">
                  <a:noAutofit/>
                </a:bodyPr>
                <a:lstStyle/>
                <a:p>
                  <a:pPr algn="ctr" defTabSz="580429">
                    <a:defRPr sz="1200">
                      <a:latin typeface="Open Sans"/>
                      <a:ea typeface="Open Sans"/>
                      <a:cs typeface="Open Sans"/>
                      <a:sym typeface="Open Sans"/>
                    </a:defRPr>
                  </a:pPr>
                  <a:endParaRPr/>
                </a:p>
              </p:txBody>
            </p:sp>
            <p:sp>
              <p:nvSpPr>
                <p:cNvPr id="358" name="Shape 358"/>
                <p:cNvSpPr/>
                <p:nvPr/>
              </p:nvSpPr>
              <p:spPr>
                <a:xfrm>
                  <a:off x="30826" y="17074"/>
                  <a:ext cx="745271" cy="28160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26789" tIns="26789" rIns="26789" bIns="26789" numCol="1" anchor="ctr">
                  <a:noAutofit/>
                </a:bodyPr>
                <a:lstStyle>
                  <a:lvl1pPr algn="ctr" defTabSz="580429">
                    <a:defRPr sz="600">
                      <a:solidFill>
                        <a:srgbClr val="232323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Open Sans"/>
                      <a:ea typeface="Open Sans"/>
                      <a:cs typeface="Open Sans"/>
                      <a:sym typeface="Open Sans"/>
                    </a:defRPr>
                  </a:lvl1pPr>
                </a:lstStyle>
                <a:p>
                  <a:pPr>
                    <a:defRPr>
                      <a:solidFill>
                        <a:srgbClr val="000000"/>
                      </a:solidFill>
                      <a:effectLst/>
                    </a:defRPr>
                  </a:pPr>
                  <a:r>
                    <a:rPr>
                      <a:solidFill>
                        <a:srgbClr val="232323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rPr>
                    <a:t>Handelshøgskolen</a:t>
                  </a:r>
                </a:p>
              </p:txBody>
            </p:sp>
          </p:grpSp>
          <p:sp>
            <p:nvSpPr>
              <p:cNvPr id="360" name="Shape 360"/>
              <p:cNvSpPr/>
              <p:nvPr/>
            </p:nvSpPr>
            <p:spPr>
              <a:xfrm>
                <a:off x="0" y="246769"/>
                <a:ext cx="259621" cy="7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2146" tIns="32146" rIns="32146" bIns="32146" numCol="1" anchor="t">
                <a:noAutofit/>
              </a:bodyPr>
              <a:lstStyle/>
              <a:p>
                <a:pPr>
                  <a:defRPr sz="800">
                    <a:latin typeface="+mn-lt"/>
                    <a:ea typeface="+mn-ea"/>
                    <a:cs typeface="+mn-cs"/>
                    <a:sym typeface="Helvetica"/>
                  </a:defRPr>
                </a:pPr>
                <a:endParaRPr/>
              </a:p>
            </p:txBody>
          </p:sp>
          <p:sp>
            <p:nvSpPr>
              <p:cNvPr id="361" name="Shape 361"/>
              <p:cNvSpPr/>
              <p:nvPr/>
            </p:nvSpPr>
            <p:spPr>
              <a:xfrm flipV="1">
                <a:off x="249434" y="-1"/>
                <a:ext cx="2" cy="242781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2146" tIns="32146" rIns="32146" bIns="32146" numCol="1" anchor="t">
                <a:noAutofit/>
              </a:bodyPr>
              <a:lstStyle/>
              <a:p>
                <a:pPr>
                  <a:defRPr sz="800">
                    <a:latin typeface="+mn-lt"/>
                    <a:ea typeface="+mn-ea"/>
                    <a:cs typeface="+mn-cs"/>
                    <a:sym typeface="Helvetica"/>
                  </a:defRPr>
                </a:pPr>
                <a:endParaRPr/>
              </a:p>
            </p:txBody>
          </p:sp>
          <p:sp>
            <p:nvSpPr>
              <p:cNvPr id="362" name="Shape 362"/>
              <p:cNvSpPr/>
              <p:nvPr/>
            </p:nvSpPr>
            <p:spPr>
              <a:xfrm>
                <a:off x="8182" y="1536816"/>
                <a:ext cx="477140" cy="7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2146" tIns="32146" rIns="32146" bIns="32146" numCol="1" anchor="t">
                <a:noAutofit/>
              </a:bodyPr>
              <a:lstStyle/>
              <a:p>
                <a:pPr>
                  <a:defRPr sz="800">
                    <a:latin typeface="+mn-lt"/>
                    <a:ea typeface="+mn-ea"/>
                    <a:cs typeface="+mn-cs"/>
                    <a:sym typeface="Helvetica"/>
                  </a:defRPr>
                </a:pPr>
                <a:endParaRPr/>
              </a:p>
            </p:txBody>
          </p:sp>
          <p:grpSp>
            <p:nvGrpSpPr>
              <p:cNvPr id="365" name="Group 365"/>
              <p:cNvGrpSpPr/>
              <p:nvPr/>
            </p:nvGrpSpPr>
            <p:grpSpPr>
              <a:xfrm>
                <a:off x="45609" y="1373420"/>
                <a:ext cx="806924" cy="315754"/>
                <a:chOff x="0" y="0"/>
                <a:chExt cx="806923" cy="315752"/>
              </a:xfrm>
            </p:grpSpPr>
            <p:sp>
              <p:nvSpPr>
                <p:cNvPr id="363" name="Shape 363"/>
                <p:cNvSpPr/>
                <p:nvPr/>
              </p:nvSpPr>
              <p:spPr>
                <a:xfrm>
                  <a:off x="0" y="0"/>
                  <a:ext cx="806924" cy="315753"/>
                </a:xfrm>
                <a:prstGeom prst="roundRect">
                  <a:avLst>
                    <a:gd name="adj" fmla="val 47407"/>
                  </a:avLst>
                </a:prstGeom>
                <a:solidFill>
                  <a:srgbClr val="96D35F"/>
                </a:solidFill>
                <a:ln w="12700" cap="flat">
                  <a:noFill/>
                  <a:miter lim="400000"/>
                </a:ln>
                <a:effectLst>
                  <a:outerShdw blurRad="76200" dist="38100" dir="2700000" rotWithShape="0">
                    <a:srgbClr val="000000">
                      <a:alpha val="75000"/>
                    </a:srgbClr>
                  </a:outerShdw>
                </a:effectLst>
              </p:spPr>
              <p:txBody>
                <a:bodyPr wrap="square" lIns="35718" tIns="35718" rIns="35718" bIns="35718" numCol="1" anchor="ctr">
                  <a:noAutofit/>
                </a:bodyPr>
                <a:lstStyle/>
                <a:p>
                  <a:pPr algn="ctr" defTabSz="580429">
                    <a:defRPr sz="1200">
                      <a:latin typeface="Open Sans"/>
                      <a:ea typeface="Open Sans"/>
                      <a:cs typeface="Open Sans"/>
                      <a:sym typeface="Open Sans"/>
                    </a:defRPr>
                  </a:pPr>
                  <a:endParaRPr/>
                </a:p>
              </p:txBody>
            </p:sp>
            <p:sp>
              <p:nvSpPr>
                <p:cNvPr id="364" name="Shape 364"/>
                <p:cNvSpPr/>
                <p:nvPr/>
              </p:nvSpPr>
              <p:spPr>
                <a:xfrm>
                  <a:off x="30826" y="37032"/>
                  <a:ext cx="745271" cy="24168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26789" tIns="26789" rIns="26789" bIns="26789" numCol="1" anchor="ctr">
                  <a:noAutofit/>
                </a:bodyPr>
                <a:lstStyle>
                  <a:lvl1pPr algn="ctr" defTabSz="580429">
                    <a:defRPr sz="500">
                      <a:solidFill>
                        <a:srgbClr val="232323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Open Sans"/>
                      <a:ea typeface="Open Sans"/>
                      <a:cs typeface="Open Sans"/>
                      <a:sym typeface="Open Sans"/>
                    </a:defRPr>
                  </a:lvl1pPr>
                </a:lstStyle>
                <a:p>
                  <a:pPr>
                    <a:defRPr>
                      <a:solidFill>
                        <a:srgbClr val="000000"/>
                      </a:solidFill>
                      <a:effectLst/>
                    </a:defRPr>
                  </a:pPr>
                  <a:r>
                    <a:rPr>
                      <a:solidFill>
                        <a:srgbClr val="232323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rPr>
                    <a:t>Økonomi, organisasjon, ledelse</a:t>
                  </a:r>
                </a:p>
              </p:txBody>
            </p:sp>
          </p:grpSp>
        </p:grpSp>
      </p:grpSp>
      <p:grpSp>
        <p:nvGrpSpPr>
          <p:cNvPr id="372" name="Group 372"/>
          <p:cNvGrpSpPr/>
          <p:nvPr/>
        </p:nvGrpSpPr>
        <p:grpSpPr>
          <a:xfrm>
            <a:off x="3156753" y="1236000"/>
            <a:ext cx="806924" cy="856040"/>
            <a:chOff x="0" y="0"/>
            <a:chExt cx="806923" cy="856038"/>
          </a:xfrm>
        </p:grpSpPr>
        <p:sp>
          <p:nvSpPr>
            <p:cNvPr id="368" name="Shape 368"/>
            <p:cNvSpPr/>
            <p:nvPr/>
          </p:nvSpPr>
          <p:spPr>
            <a:xfrm flipV="1">
              <a:off x="394680" y="0"/>
              <a:ext cx="840" cy="50799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2146" tIns="32146" rIns="32146" bIns="32146" numCol="1" anchor="t">
              <a:noAutofit/>
            </a:bodyPr>
            <a:lstStyle/>
            <a:p>
              <a:pPr>
                <a:defRPr sz="8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grpSp>
          <p:nvGrpSpPr>
            <p:cNvPr id="371" name="Group 371"/>
            <p:cNvGrpSpPr/>
            <p:nvPr/>
          </p:nvGrpSpPr>
          <p:grpSpPr>
            <a:xfrm>
              <a:off x="0" y="84199"/>
              <a:ext cx="806924" cy="771840"/>
              <a:chOff x="0" y="0"/>
              <a:chExt cx="806923" cy="771839"/>
            </a:xfrm>
          </p:grpSpPr>
          <p:sp>
            <p:nvSpPr>
              <p:cNvPr id="369" name="Shape 369"/>
              <p:cNvSpPr/>
              <p:nvPr/>
            </p:nvSpPr>
            <p:spPr>
              <a:xfrm>
                <a:off x="0" y="0"/>
                <a:ext cx="806924" cy="771840"/>
              </a:xfrm>
              <a:prstGeom prst="roundRect">
                <a:avLst>
                  <a:gd name="adj" fmla="val 19393"/>
                </a:avLst>
              </a:prstGeom>
              <a:solidFill>
                <a:srgbClr val="FFAA00"/>
              </a:solidFill>
              <a:ln w="12700" cap="flat">
                <a:noFill/>
                <a:miter lim="400000"/>
              </a:ln>
              <a:effectLst>
                <a:outerShdw blurRad="76200" dist="38100" dir="2700000" rotWithShape="0">
                  <a:srgbClr val="000000">
                    <a:alpha val="75000"/>
                  </a:srgbClr>
                </a:outerShdw>
              </a:effectLst>
            </p:spPr>
            <p:txBody>
              <a:bodyPr wrap="square" lIns="35718" tIns="35718" rIns="35718" bIns="35718" numCol="1" anchor="ctr">
                <a:noAutofit/>
              </a:bodyPr>
              <a:lstStyle/>
              <a:p>
                <a:pPr algn="ctr" defTabSz="580429">
                  <a:defRPr sz="1200"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370" name="Shape 370"/>
              <p:cNvSpPr/>
              <p:nvPr/>
            </p:nvSpPr>
            <p:spPr>
              <a:xfrm>
                <a:off x="30826" y="155303"/>
                <a:ext cx="745272" cy="4612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26789" tIns="26789" rIns="26789" bIns="26789" numCol="1" anchor="ctr">
                <a:noAutofit/>
              </a:bodyPr>
              <a:lstStyle/>
              <a:p>
                <a:pPr algn="ctr" defTabSz="580429">
                  <a:defRPr sz="900">
                    <a:latin typeface="Open Sans"/>
                    <a:ea typeface="Open Sans"/>
                    <a:cs typeface="Open Sans"/>
                    <a:sym typeface="Open Sans"/>
                  </a:defRPr>
                </a:pPr>
                <a:r>
                  <a:rPr>
                    <a:solidFill>
                      <a:srgbClr val="232323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rPr>
                  <a:t>Biovitenskap</a:t>
                </a:r>
              </a:p>
              <a:p>
                <a:pPr algn="ctr" defTabSz="580429">
                  <a:defRPr sz="900">
                    <a:latin typeface="Open Sans"/>
                    <a:ea typeface="Open Sans"/>
                    <a:cs typeface="Open Sans"/>
                    <a:sym typeface="Open Sans"/>
                  </a:defRPr>
                </a:pPr>
                <a:r>
                  <a:rPr>
                    <a:solidFill>
                      <a:srgbClr val="232323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rPr>
                  <a:t>Fiskeri</a:t>
                </a:r>
              </a:p>
              <a:p>
                <a:pPr algn="ctr" defTabSz="580429">
                  <a:defRPr sz="900">
                    <a:latin typeface="Open Sans"/>
                    <a:ea typeface="Open Sans"/>
                    <a:cs typeface="Open Sans"/>
                    <a:sym typeface="Open Sans"/>
                  </a:defRPr>
                </a:pPr>
                <a:r>
                  <a:rPr>
                    <a:solidFill>
                      <a:srgbClr val="232323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rPr>
                  <a:t>Økonomi</a:t>
                </a:r>
              </a:p>
            </p:txBody>
          </p:sp>
        </p:grpSp>
      </p:grpSp>
      <p:grpSp>
        <p:nvGrpSpPr>
          <p:cNvPr id="376" name="Group 376"/>
          <p:cNvGrpSpPr/>
          <p:nvPr/>
        </p:nvGrpSpPr>
        <p:grpSpPr>
          <a:xfrm>
            <a:off x="8179569" y="1237393"/>
            <a:ext cx="806925" cy="853254"/>
            <a:chOff x="0" y="0"/>
            <a:chExt cx="806923" cy="853252"/>
          </a:xfrm>
        </p:grpSpPr>
        <p:sp>
          <p:nvSpPr>
            <p:cNvPr id="373" name="Shape 373"/>
            <p:cNvSpPr/>
            <p:nvPr/>
          </p:nvSpPr>
          <p:spPr>
            <a:xfrm flipV="1">
              <a:off x="407382" y="0"/>
              <a:ext cx="1" cy="50521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2146" tIns="32146" rIns="32146" bIns="32146" numCol="1" anchor="t">
              <a:noAutofit/>
            </a:bodyPr>
            <a:lstStyle/>
            <a:p>
              <a:pPr>
                <a:defRPr sz="8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74" name="Shape 374"/>
            <p:cNvSpPr/>
            <p:nvPr/>
          </p:nvSpPr>
          <p:spPr>
            <a:xfrm>
              <a:off x="0" y="81413"/>
              <a:ext cx="806924" cy="771840"/>
            </a:xfrm>
            <a:prstGeom prst="roundRect">
              <a:avLst>
                <a:gd name="adj" fmla="val 19393"/>
              </a:avLst>
            </a:prstGeom>
            <a:gradFill flip="none" rotWithShape="1">
              <a:gsLst>
                <a:gs pos="0">
                  <a:srgbClr val="F39019"/>
                </a:gs>
                <a:gs pos="100000">
                  <a:srgbClr val="ACF000"/>
                </a:gs>
              </a:gsLst>
              <a:lin ang="0" scaled="0"/>
            </a:gradFill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75000"/>
                </a:srgbClr>
              </a:outerShdw>
            </a:effectLst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580429">
                <a:defRPr sz="1200">
                  <a:latin typeface="Open Sans"/>
                  <a:ea typeface="Open Sans"/>
                  <a:cs typeface="Open Sans"/>
                  <a:sym typeface="Open Sans"/>
                </a:defRPr>
              </a:pPr>
              <a:endParaRPr/>
            </a:p>
          </p:txBody>
        </p:sp>
        <p:sp>
          <p:nvSpPr>
            <p:cNvPr id="375" name="Shape 375"/>
            <p:cNvSpPr/>
            <p:nvPr/>
          </p:nvSpPr>
          <p:spPr>
            <a:xfrm>
              <a:off x="30826" y="236716"/>
              <a:ext cx="745272" cy="4612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6789" tIns="26789" rIns="26789" bIns="26789" numCol="1" anchor="ctr">
              <a:noAutofit/>
            </a:bodyPr>
            <a:lstStyle/>
            <a:p>
              <a:pPr algn="ctr" defTabSz="580429">
                <a:defRPr sz="900"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rPr>
                  <a:solidFill>
                    <a:srgbClr val="232323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rPr>
                <a:t>Vernepleie</a:t>
              </a:r>
            </a:p>
            <a:p>
              <a:pPr algn="ctr" defTabSz="580429">
                <a:defRPr sz="900"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rPr>
                  <a:solidFill>
                    <a:srgbClr val="232323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rPr>
                <a:t>Campus Harstad</a:t>
              </a:r>
            </a:p>
          </p:txBody>
        </p:sp>
      </p:grpSp>
      <p:grpSp>
        <p:nvGrpSpPr>
          <p:cNvPr id="395" name="Group 395"/>
          <p:cNvGrpSpPr/>
          <p:nvPr/>
        </p:nvGrpSpPr>
        <p:grpSpPr>
          <a:xfrm>
            <a:off x="7606913" y="1770333"/>
            <a:ext cx="852193" cy="1895203"/>
            <a:chOff x="0" y="0"/>
            <a:chExt cx="852192" cy="1895202"/>
          </a:xfrm>
        </p:grpSpPr>
        <p:sp>
          <p:nvSpPr>
            <p:cNvPr id="377" name="Shape 377"/>
            <p:cNvSpPr/>
            <p:nvPr/>
          </p:nvSpPr>
          <p:spPr>
            <a:xfrm flipV="1">
              <a:off x="6596" y="0"/>
              <a:ext cx="842" cy="174379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2146" tIns="32146" rIns="32146" bIns="32146" numCol="1" anchor="t">
              <a:noAutofit/>
            </a:bodyPr>
            <a:lstStyle/>
            <a:p>
              <a:pPr>
                <a:defRPr sz="8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grpSp>
          <p:nvGrpSpPr>
            <p:cNvPr id="394" name="Group 394"/>
            <p:cNvGrpSpPr/>
            <p:nvPr/>
          </p:nvGrpSpPr>
          <p:grpSpPr>
            <a:xfrm>
              <a:off x="0" y="508987"/>
              <a:ext cx="852193" cy="1386216"/>
              <a:chOff x="340" y="302957"/>
              <a:chExt cx="852192" cy="1386215"/>
            </a:xfrm>
          </p:grpSpPr>
          <p:sp>
            <p:nvSpPr>
              <p:cNvPr id="378" name="Shape 378"/>
              <p:cNvSpPr/>
              <p:nvPr/>
            </p:nvSpPr>
            <p:spPr>
              <a:xfrm>
                <a:off x="340" y="1183916"/>
                <a:ext cx="477140" cy="7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2146" tIns="32146" rIns="32146" bIns="32146" numCol="1" anchor="t">
                <a:noAutofit/>
              </a:bodyPr>
              <a:lstStyle/>
              <a:p>
                <a:pPr>
                  <a:defRPr sz="800">
                    <a:latin typeface="+mn-lt"/>
                    <a:ea typeface="+mn-ea"/>
                    <a:cs typeface="+mn-cs"/>
                    <a:sym typeface="Helvetica"/>
                  </a:defRPr>
                </a:pPr>
                <a:endParaRPr/>
              </a:p>
            </p:txBody>
          </p:sp>
          <p:sp>
            <p:nvSpPr>
              <p:cNvPr id="379" name="Shape 379"/>
              <p:cNvSpPr/>
              <p:nvPr/>
            </p:nvSpPr>
            <p:spPr>
              <a:xfrm>
                <a:off x="11285" y="833511"/>
                <a:ext cx="477140" cy="6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2146" tIns="32146" rIns="32146" bIns="32146" numCol="1" anchor="t">
                <a:noAutofit/>
              </a:bodyPr>
              <a:lstStyle/>
              <a:p>
                <a:pPr>
                  <a:defRPr sz="800">
                    <a:latin typeface="+mn-lt"/>
                    <a:ea typeface="+mn-ea"/>
                    <a:cs typeface="+mn-cs"/>
                    <a:sym typeface="Helvetica"/>
                  </a:defRPr>
                </a:pPr>
                <a:endParaRPr/>
              </a:p>
            </p:txBody>
          </p:sp>
          <p:sp>
            <p:nvSpPr>
              <p:cNvPr id="380" name="Shape 380"/>
              <p:cNvSpPr/>
              <p:nvPr/>
            </p:nvSpPr>
            <p:spPr>
              <a:xfrm>
                <a:off x="7357" y="470275"/>
                <a:ext cx="477140" cy="6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2146" tIns="32146" rIns="32146" bIns="32146" numCol="1" anchor="t">
                <a:noAutofit/>
              </a:bodyPr>
              <a:lstStyle/>
              <a:p>
                <a:pPr>
                  <a:defRPr sz="800">
                    <a:latin typeface="+mn-lt"/>
                    <a:ea typeface="+mn-ea"/>
                    <a:cs typeface="+mn-cs"/>
                    <a:sym typeface="Helvetica"/>
                  </a:defRPr>
                </a:pPr>
                <a:endParaRPr/>
              </a:p>
            </p:txBody>
          </p:sp>
          <p:grpSp>
            <p:nvGrpSpPr>
              <p:cNvPr id="383" name="Group 383"/>
              <p:cNvGrpSpPr/>
              <p:nvPr/>
            </p:nvGrpSpPr>
            <p:grpSpPr>
              <a:xfrm>
                <a:off x="45609" y="302957"/>
                <a:ext cx="806924" cy="315754"/>
                <a:chOff x="0" y="0"/>
                <a:chExt cx="806923" cy="315752"/>
              </a:xfrm>
            </p:grpSpPr>
            <p:sp>
              <p:nvSpPr>
                <p:cNvPr id="381" name="Shape 381"/>
                <p:cNvSpPr/>
                <p:nvPr/>
              </p:nvSpPr>
              <p:spPr>
                <a:xfrm>
                  <a:off x="0" y="0"/>
                  <a:ext cx="806924" cy="315753"/>
                </a:xfrm>
                <a:prstGeom prst="roundRect">
                  <a:avLst>
                    <a:gd name="adj" fmla="val 47407"/>
                  </a:avLst>
                </a:prstGeom>
                <a:solidFill>
                  <a:srgbClr val="96D35F"/>
                </a:solidFill>
                <a:ln w="12700" cap="flat">
                  <a:noFill/>
                  <a:miter lim="400000"/>
                </a:ln>
                <a:effectLst>
                  <a:outerShdw blurRad="76200" dist="38100" dir="2700000" rotWithShape="0">
                    <a:srgbClr val="000000">
                      <a:alpha val="75000"/>
                    </a:srgbClr>
                  </a:outerShdw>
                </a:effectLst>
              </p:spPr>
              <p:txBody>
                <a:bodyPr wrap="square" lIns="35718" tIns="35718" rIns="35718" bIns="35718" numCol="1" anchor="ctr">
                  <a:noAutofit/>
                </a:bodyPr>
                <a:lstStyle/>
                <a:p>
                  <a:pPr algn="ctr" defTabSz="580429">
                    <a:defRPr sz="1200">
                      <a:latin typeface="Open Sans"/>
                      <a:ea typeface="Open Sans"/>
                      <a:cs typeface="Open Sans"/>
                      <a:sym typeface="Open Sans"/>
                    </a:defRPr>
                  </a:pPr>
                  <a:endParaRPr/>
                </a:p>
              </p:txBody>
            </p:sp>
            <p:sp>
              <p:nvSpPr>
                <p:cNvPr id="382" name="Shape 382"/>
                <p:cNvSpPr/>
                <p:nvPr/>
              </p:nvSpPr>
              <p:spPr>
                <a:xfrm>
                  <a:off x="30826" y="17074"/>
                  <a:ext cx="745271" cy="28160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26789" tIns="26789" rIns="26789" bIns="26789" numCol="1" anchor="ctr">
                  <a:noAutofit/>
                </a:bodyPr>
                <a:lstStyle>
                  <a:lvl1pPr algn="ctr" defTabSz="580429">
                    <a:defRPr sz="700">
                      <a:solidFill>
                        <a:srgbClr val="232323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Open Sans"/>
                      <a:ea typeface="Open Sans"/>
                      <a:cs typeface="Open Sans"/>
                      <a:sym typeface="Open Sans"/>
                    </a:defRPr>
                  </a:lvl1pPr>
                </a:lstStyle>
                <a:p>
                  <a:pPr>
                    <a:defRPr>
                      <a:solidFill>
                        <a:srgbClr val="000000"/>
                      </a:solidFill>
                      <a:effectLst/>
                    </a:defRPr>
                  </a:pPr>
                  <a:r>
                    <a:rPr>
                      <a:solidFill>
                        <a:srgbClr val="232323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rPr>
                    <a:t>Industriell teknologi</a:t>
                  </a:r>
                </a:p>
              </p:txBody>
            </p:sp>
          </p:grpSp>
          <p:grpSp>
            <p:nvGrpSpPr>
              <p:cNvPr id="386" name="Group 386"/>
              <p:cNvGrpSpPr/>
              <p:nvPr/>
            </p:nvGrpSpPr>
            <p:grpSpPr>
              <a:xfrm>
                <a:off x="45596" y="659778"/>
                <a:ext cx="806924" cy="315754"/>
                <a:chOff x="0" y="0"/>
                <a:chExt cx="806923" cy="315752"/>
              </a:xfrm>
            </p:grpSpPr>
            <p:sp>
              <p:nvSpPr>
                <p:cNvPr id="384" name="Shape 384"/>
                <p:cNvSpPr/>
                <p:nvPr/>
              </p:nvSpPr>
              <p:spPr>
                <a:xfrm>
                  <a:off x="0" y="0"/>
                  <a:ext cx="806924" cy="315753"/>
                </a:xfrm>
                <a:prstGeom prst="roundRect">
                  <a:avLst>
                    <a:gd name="adj" fmla="val 47407"/>
                  </a:avLst>
                </a:prstGeom>
                <a:solidFill>
                  <a:srgbClr val="96D35F"/>
                </a:solidFill>
                <a:ln w="12700" cap="flat">
                  <a:noFill/>
                  <a:miter lim="400000"/>
                </a:ln>
                <a:effectLst>
                  <a:outerShdw blurRad="76200" dist="38100" dir="2700000" rotWithShape="0">
                    <a:srgbClr val="000000">
                      <a:alpha val="75000"/>
                    </a:srgbClr>
                  </a:outerShdw>
                </a:effectLst>
              </p:spPr>
              <p:txBody>
                <a:bodyPr wrap="square" lIns="35718" tIns="35718" rIns="35718" bIns="35718" numCol="1" anchor="ctr">
                  <a:noAutofit/>
                </a:bodyPr>
                <a:lstStyle/>
                <a:p>
                  <a:pPr algn="ctr" defTabSz="580429">
                    <a:defRPr sz="1200">
                      <a:latin typeface="Open Sans"/>
                      <a:ea typeface="Open Sans"/>
                      <a:cs typeface="Open Sans"/>
                      <a:sym typeface="Open Sans"/>
                    </a:defRPr>
                  </a:pPr>
                  <a:endParaRPr/>
                </a:p>
              </p:txBody>
            </p:sp>
            <p:sp>
              <p:nvSpPr>
                <p:cNvPr id="385" name="Shape 385"/>
                <p:cNvSpPr/>
                <p:nvPr/>
              </p:nvSpPr>
              <p:spPr>
                <a:xfrm>
                  <a:off x="30826" y="37032"/>
                  <a:ext cx="745271" cy="24168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26789" tIns="26789" rIns="26789" bIns="26789" numCol="1" anchor="ctr">
                  <a:noAutofit/>
                </a:bodyPr>
                <a:lstStyle>
                  <a:lvl1pPr algn="ctr" defTabSz="580429">
                    <a:defRPr sz="700">
                      <a:solidFill>
                        <a:srgbClr val="232323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Open Sans"/>
                      <a:ea typeface="Open Sans"/>
                      <a:cs typeface="Open Sans"/>
                      <a:sym typeface="Open Sans"/>
                    </a:defRPr>
                  </a:lvl1pPr>
                </a:lstStyle>
                <a:p>
                  <a:pPr>
                    <a:defRPr>
                      <a:solidFill>
                        <a:srgbClr val="000000"/>
                      </a:solidFill>
                      <a:effectLst/>
                    </a:defRPr>
                  </a:pPr>
                  <a:r>
                    <a:rPr sz="600" dirty="0">
                      <a:solidFill>
                        <a:srgbClr val="232323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rPr>
                    <a:t>Bygg, energi, materialteknologi</a:t>
                  </a:r>
                </a:p>
              </p:txBody>
            </p:sp>
          </p:grpSp>
          <p:grpSp>
            <p:nvGrpSpPr>
              <p:cNvPr id="389" name="Group 389"/>
              <p:cNvGrpSpPr/>
              <p:nvPr/>
            </p:nvGrpSpPr>
            <p:grpSpPr>
              <a:xfrm>
                <a:off x="45596" y="1016599"/>
                <a:ext cx="806924" cy="315754"/>
                <a:chOff x="0" y="0"/>
                <a:chExt cx="806923" cy="315752"/>
              </a:xfrm>
            </p:grpSpPr>
            <p:sp>
              <p:nvSpPr>
                <p:cNvPr id="387" name="Shape 387"/>
                <p:cNvSpPr/>
                <p:nvPr/>
              </p:nvSpPr>
              <p:spPr>
                <a:xfrm>
                  <a:off x="0" y="0"/>
                  <a:ext cx="806924" cy="315753"/>
                </a:xfrm>
                <a:prstGeom prst="roundRect">
                  <a:avLst>
                    <a:gd name="adj" fmla="val 47407"/>
                  </a:avLst>
                </a:prstGeom>
                <a:solidFill>
                  <a:srgbClr val="96D35F"/>
                </a:solidFill>
                <a:ln w="12700" cap="flat">
                  <a:noFill/>
                  <a:miter lim="400000"/>
                </a:ln>
                <a:effectLst>
                  <a:outerShdw blurRad="76200" dist="38100" dir="2700000" rotWithShape="0">
                    <a:srgbClr val="000000">
                      <a:alpha val="75000"/>
                    </a:srgbClr>
                  </a:outerShdw>
                </a:effectLst>
              </p:spPr>
              <p:txBody>
                <a:bodyPr wrap="square" lIns="35718" tIns="35718" rIns="35718" bIns="35718" numCol="1" anchor="ctr">
                  <a:noAutofit/>
                </a:bodyPr>
                <a:lstStyle/>
                <a:p>
                  <a:pPr algn="ctr" defTabSz="580429">
                    <a:defRPr sz="1200">
                      <a:latin typeface="Open Sans"/>
                      <a:ea typeface="Open Sans"/>
                      <a:cs typeface="Open Sans"/>
                      <a:sym typeface="Open Sans"/>
                    </a:defRPr>
                  </a:pPr>
                  <a:endParaRPr/>
                </a:p>
              </p:txBody>
            </p:sp>
            <p:sp>
              <p:nvSpPr>
                <p:cNvPr id="388" name="Shape 388"/>
                <p:cNvSpPr/>
                <p:nvPr/>
              </p:nvSpPr>
              <p:spPr>
                <a:xfrm>
                  <a:off x="30826" y="17074"/>
                  <a:ext cx="745271" cy="28160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26789" tIns="26789" rIns="26789" bIns="26789" numCol="1" anchor="ctr">
                  <a:noAutofit/>
                </a:bodyPr>
                <a:lstStyle>
                  <a:lvl1pPr algn="ctr" defTabSz="580429">
                    <a:defRPr sz="700">
                      <a:solidFill>
                        <a:srgbClr val="232323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Open Sans"/>
                      <a:ea typeface="Open Sans"/>
                      <a:cs typeface="Open Sans"/>
                      <a:sym typeface="Open Sans"/>
                    </a:defRPr>
                  </a:lvl1pPr>
                </a:lstStyle>
                <a:p>
                  <a:pPr>
                    <a:defRPr>
                      <a:solidFill>
                        <a:srgbClr val="000000"/>
                      </a:solidFill>
                      <a:effectLst/>
                    </a:defRPr>
                  </a:pPr>
                  <a:r>
                    <a:rPr>
                      <a:solidFill>
                        <a:srgbClr val="232323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rPr>
                    <a:t>Elektroteknologi</a:t>
                  </a:r>
                </a:p>
              </p:txBody>
            </p:sp>
          </p:grpSp>
          <p:sp>
            <p:nvSpPr>
              <p:cNvPr id="390" name="Shape 390"/>
              <p:cNvSpPr/>
              <p:nvPr/>
            </p:nvSpPr>
            <p:spPr>
              <a:xfrm>
                <a:off x="8182" y="1536816"/>
                <a:ext cx="477140" cy="7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2146" tIns="32146" rIns="32146" bIns="32146" numCol="1" anchor="t">
                <a:noAutofit/>
              </a:bodyPr>
              <a:lstStyle/>
              <a:p>
                <a:pPr>
                  <a:defRPr sz="800">
                    <a:latin typeface="+mn-lt"/>
                    <a:ea typeface="+mn-ea"/>
                    <a:cs typeface="+mn-cs"/>
                    <a:sym typeface="Helvetica"/>
                  </a:defRPr>
                </a:pPr>
                <a:endParaRPr/>
              </a:p>
            </p:txBody>
          </p:sp>
          <p:grpSp>
            <p:nvGrpSpPr>
              <p:cNvPr id="393" name="Group 393"/>
              <p:cNvGrpSpPr/>
              <p:nvPr/>
            </p:nvGrpSpPr>
            <p:grpSpPr>
              <a:xfrm>
                <a:off x="45609" y="1373420"/>
                <a:ext cx="806924" cy="315754"/>
                <a:chOff x="0" y="0"/>
                <a:chExt cx="806923" cy="315752"/>
              </a:xfrm>
            </p:grpSpPr>
            <p:sp>
              <p:nvSpPr>
                <p:cNvPr id="391" name="Shape 391"/>
                <p:cNvSpPr/>
                <p:nvPr/>
              </p:nvSpPr>
              <p:spPr>
                <a:xfrm>
                  <a:off x="0" y="0"/>
                  <a:ext cx="806924" cy="315753"/>
                </a:xfrm>
                <a:prstGeom prst="roundRect">
                  <a:avLst>
                    <a:gd name="adj" fmla="val 47407"/>
                  </a:avLst>
                </a:prstGeom>
                <a:solidFill>
                  <a:srgbClr val="96D35F"/>
                </a:solidFill>
                <a:ln w="12700" cap="flat">
                  <a:noFill/>
                  <a:miter lim="400000"/>
                </a:ln>
                <a:effectLst>
                  <a:outerShdw blurRad="76200" dist="38100" dir="2700000" rotWithShape="0">
                    <a:srgbClr val="000000">
                      <a:alpha val="75000"/>
                    </a:srgbClr>
                  </a:outerShdw>
                </a:effectLst>
              </p:spPr>
              <p:txBody>
                <a:bodyPr wrap="square" lIns="35718" tIns="35718" rIns="35718" bIns="35718" numCol="1" anchor="ctr">
                  <a:noAutofit/>
                </a:bodyPr>
                <a:lstStyle/>
                <a:p>
                  <a:pPr algn="ctr" defTabSz="580429">
                    <a:defRPr sz="1200">
                      <a:latin typeface="Open Sans"/>
                      <a:ea typeface="Open Sans"/>
                      <a:cs typeface="Open Sans"/>
                      <a:sym typeface="Open Sans"/>
                    </a:defRPr>
                  </a:pPr>
                  <a:endParaRPr/>
                </a:p>
              </p:txBody>
            </p:sp>
            <p:sp>
              <p:nvSpPr>
                <p:cNvPr id="392" name="Shape 392"/>
                <p:cNvSpPr/>
                <p:nvPr/>
              </p:nvSpPr>
              <p:spPr>
                <a:xfrm>
                  <a:off x="30826" y="37032"/>
                  <a:ext cx="745271" cy="24168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26789" tIns="26789" rIns="26789" bIns="26789" numCol="1" anchor="ctr">
                  <a:noAutofit/>
                </a:bodyPr>
                <a:lstStyle>
                  <a:lvl1pPr algn="ctr" defTabSz="580429">
                    <a:defRPr sz="800">
                      <a:solidFill>
                        <a:srgbClr val="232323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Open Sans"/>
                      <a:ea typeface="Open Sans"/>
                      <a:cs typeface="Open Sans"/>
                      <a:sym typeface="Open Sans"/>
                    </a:defRPr>
                  </a:lvl1pPr>
                </a:lstStyle>
                <a:p>
                  <a:pPr>
                    <a:defRPr>
                      <a:solidFill>
                        <a:srgbClr val="000000"/>
                      </a:solidFill>
                      <a:effectLst/>
                    </a:defRPr>
                  </a:pPr>
                  <a:r>
                    <a:rPr>
                      <a:solidFill>
                        <a:srgbClr val="232323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rPr>
                    <a:t>Datateknikk</a:t>
                  </a:r>
                </a:p>
              </p:txBody>
            </p:sp>
          </p:grpSp>
        </p:grpSp>
      </p:grpSp>
      <p:grpSp>
        <p:nvGrpSpPr>
          <p:cNvPr id="400" name="Group 400"/>
          <p:cNvGrpSpPr/>
          <p:nvPr/>
        </p:nvGrpSpPr>
        <p:grpSpPr>
          <a:xfrm>
            <a:off x="7175006" y="1238786"/>
            <a:ext cx="806924" cy="853254"/>
            <a:chOff x="0" y="0"/>
            <a:chExt cx="806923" cy="853252"/>
          </a:xfrm>
        </p:grpSpPr>
        <p:sp>
          <p:nvSpPr>
            <p:cNvPr id="396" name="Shape 396"/>
            <p:cNvSpPr/>
            <p:nvPr/>
          </p:nvSpPr>
          <p:spPr>
            <a:xfrm flipV="1">
              <a:off x="407382" y="0"/>
              <a:ext cx="1" cy="50521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2146" tIns="32146" rIns="32146" bIns="32146" numCol="1" anchor="t">
              <a:noAutofit/>
            </a:bodyPr>
            <a:lstStyle/>
            <a:p>
              <a:pPr>
                <a:defRPr sz="8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grpSp>
          <p:nvGrpSpPr>
            <p:cNvPr id="399" name="Group 399"/>
            <p:cNvGrpSpPr/>
            <p:nvPr/>
          </p:nvGrpSpPr>
          <p:grpSpPr>
            <a:xfrm>
              <a:off x="0" y="81413"/>
              <a:ext cx="806924" cy="771840"/>
              <a:chOff x="0" y="0"/>
              <a:chExt cx="806923" cy="771839"/>
            </a:xfrm>
          </p:grpSpPr>
          <p:sp>
            <p:nvSpPr>
              <p:cNvPr id="397" name="Shape 397"/>
              <p:cNvSpPr/>
              <p:nvPr/>
            </p:nvSpPr>
            <p:spPr>
              <a:xfrm>
                <a:off x="0" y="0"/>
                <a:ext cx="806924" cy="771840"/>
              </a:xfrm>
              <a:prstGeom prst="roundRect">
                <a:avLst>
                  <a:gd name="adj" fmla="val 19393"/>
                </a:avLst>
              </a:prstGeom>
              <a:solidFill>
                <a:srgbClr val="FFAA00"/>
              </a:solidFill>
              <a:ln w="12700" cap="flat">
                <a:noFill/>
                <a:miter lim="400000"/>
              </a:ln>
              <a:effectLst>
                <a:outerShdw blurRad="76200" dist="38100" dir="2700000" rotWithShape="0">
                  <a:srgbClr val="000000">
                    <a:alpha val="75000"/>
                  </a:srgbClr>
                </a:outerShdw>
              </a:effectLst>
            </p:spPr>
            <p:txBody>
              <a:bodyPr wrap="square" lIns="35718" tIns="35718" rIns="35718" bIns="35718" numCol="1" anchor="ctr">
                <a:noAutofit/>
              </a:bodyPr>
              <a:lstStyle/>
              <a:p>
                <a:pPr algn="ctr" defTabSz="580429">
                  <a:defRPr sz="1200"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398" name="Shape 398"/>
              <p:cNvSpPr/>
              <p:nvPr/>
            </p:nvSpPr>
            <p:spPr>
              <a:xfrm>
                <a:off x="30826" y="155303"/>
                <a:ext cx="745272" cy="4940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26789" tIns="26789" rIns="26789" bIns="26789" numCol="1" anchor="ctr">
                <a:noAutofit/>
              </a:bodyPr>
              <a:lstStyle/>
              <a:p>
                <a:pPr algn="ctr" defTabSz="580429">
                  <a:defRPr sz="900">
                    <a:latin typeface="Open Sans"/>
                    <a:ea typeface="Open Sans"/>
                    <a:cs typeface="Open Sans"/>
                    <a:sym typeface="Open Sans"/>
                  </a:defRPr>
                </a:pPr>
                <a:r>
                  <a:rPr>
                    <a:solidFill>
                      <a:srgbClr val="232323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rPr>
                  <a:t>Ingeniør-vitenskap</a:t>
                </a:r>
              </a:p>
              <a:p>
                <a:pPr algn="ctr" defTabSz="580429">
                  <a:defRPr sz="900">
                    <a:latin typeface="Open Sans"/>
                    <a:ea typeface="Open Sans"/>
                    <a:cs typeface="Open Sans"/>
                    <a:sym typeface="Open Sans"/>
                  </a:defRPr>
                </a:pPr>
                <a:r>
                  <a:rPr>
                    <a:solidFill>
                      <a:srgbClr val="232323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rPr>
                  <a:t>Teknologi</a:t>
                </a:r>
              </a:p>
            </p:txBody>
          </p:sp>
        </p:grpSp>
      </p:grpSp>
      <p:sp>
        <p:nvSpPr>
          <p:cNvPr id="401" name="Shape 401"/>
          <p:cNvSpPr/>
          <p:nvPr/>
        </p:nvSpPr>
        <p:spPr>
          <a:xfrm>
            <a:off x="6867516" y="0"/>
            <a:ext cx="1891907" cy="304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defTabSz="647700">
              <a:buClr>
                <a:srgbClr val="000000"/>
              </a:buClr>
              <a:defRPr sz="600">
                <a:uFill>
                  <a:solidFill>
                    <a:srgbClr val="000000"/>
                  </a:solidFill>
                </a:u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Midlertidig organisasjonskart fra 01.01.2016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grpSp>
        <p:nvGrpSpPr>
          <p:cNvPr id="432" name="Group 432"/>
          <p:cNvGrpSpPr/>
          <p:nvPr/>
        </p:nvGrpSpPr>
        <p:grpSpPr>
          <a:xfrm>
            <a:off x="551364" y="300960"/>
            <a:ext cx="8041272" cy="4525122"/>
            <a:chOff x="0" y="0"/>
            <a:chExt cx="8041271" cy="4525120"/>
          </a:xfrm>
        </p:grpSpPr>
        <p:pic>
          <p:nvPicPr>
            <p:cNvPr id="404" name="image22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/>
            <a:stretch>
              <a:fillRect/>
            </a:stretch>
          </p:blipFill>
          <p:spPr>
            <a:xfrm>
              <a:off x="2954957" y="3374407"/>
              <a:ext cx="1232850" cy="108205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127000" dist="76200" dir="2700000" rotWithShape="0">
                <a:srgbClr val="000000">
                  <a:alpha val="75000"/>
                </a:srgbClr>
              </a:outerShdw>
            </a:effectLst>
          </p:spPr>
        </p:pic>
        <p:pic>
          <p:nvPicPr>
            <p:cNvPr id="405" name="image23.jpe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710020" y="1"/>
              <a:ext cx="1745722" cy="118437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127000" dist="76200" dir="2700000" rotWithShape="0">
                <a:srgbClr val="000000">
                  <a:alpha val="75000"/>
                </a:srgbClr>
              </a:outerShdw>
            </a:effectLst>
          </p:spPr>
        </p:pic>
        <p:pic>
          <p:nvPicPr>
            <p:cNvPr id="406" name="image24.jpe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53440" y="0"/>
              <a:ext cx="1190778" cy="117391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127000" dist="76200" dir="2700000" rotWithShape="0">
                <a:srgbClr val="000000">
                  <a:alpha val="75000"/>
                </a:srgbClr>
              </a:outerShdw>
            </a:effectLst>
          </p:spPr>
        </p:pic>
        <p:pic>
          <p:nvPicPr>
            <p:cNvPr id="407" name="image25.jpe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600008" y="1"/>
              <a:ext cx="1954223" cy="118437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127000" dist="76200" dir="2700000" rotWithShape="0">
                <a:srgbClr val="000000">
                  <a:alpha val="75000"/>
                </a:srgbClr>
              </a:outerShdw>
            </a:effectLst>
          </p:spPr>
        </p:pic>
        <p:pic>
          <p:nvPicPr>
            <p:cNvPr id="408" name="image26.jpe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592344" y="1"/>
              <a:ext cx="1184378" cy="118437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127000" dist="76200" dir="2700000" rotWithShape="0">
                <a:srgbClr val="000000">
                  <a:alpha val="75000"/>
                </a:srgbClr>
              </a:outerShdw>
            </a:effectLst>
          </p:spPr>
        </p:pic>
        <p:pic>
          <p:nvPicPr>
            <p:cNvPr id="409" name="image27.jpeg"/>
            <p:cNvPicPr>
              <a:picLocks noChangeAspect="1"/>
            </p:cNvPicPr>
            <p:nvPr/>
          </p:nvPicPr>
          <p:blipFill>
            <a:blip r:embed="rId7">
              <a:extLst/>
            </a:blip>
            <a:srcRect b="8373"/>
            <a:stretch>
              <a:fillRect/>
            </a:stretch>
          </p:blipFill>
          <p:spPr>
            <a:xfrm>
              <a:off x="1951834" y="3363946"/>
              <a:ext cx="789681" cy="108520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127000" dist="76200" dir="2700000" rotWithShape="0">
                <a:srgbClr val="000000">
                  <a:alpha val="75000"/>
                </a:srgbClr>
              </a:outerShdw>
            </a:effectLst>
          </p:spPr>
        </p:pic>
        <p:grpSp>
          <p:nvGrpSpPr>
            <p:cNvPr id="412" name="Group 412"/>
            <p:cNvGrpSpPr/>
            <p:nvPr/>
          </p:nvGrpSpPr>
          <p:grpSpPr>
            <a:xfrm>
              <a:off x="7071595" y="465460"/>
              <a:ext cx="458012" cy="458012"/>
              <a:chOff x="0" y="0"/>
              <a:chExt cx="458011" cy="458010"/>
            </a:xfrm>
          </p:grpSpPr>
          <p:pic>
            <p:nvPicPr>
              <p:cNvPr id="410" name="image28.png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 rot="16200000">
                <a:off x="-1" y="179589"/>
                <a:ext cx="458012" cy="9883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11" name="image28.png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-1" y="170604"/>
                <a:ext cx="458012" cy="9883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415" name="Group 415"/>
            <p:cNvGrpSpPr/>
            <p:nvPr/>
          </p:nvGrpSpPr>
          <p:grpSpPr>
            <a:xfrm>
              <a:off x="7493876" y="465460"/>
              <a:ext cx="458012" cy="458012"/>
              <a:chOff x="0" y="0"/>
              <a:chExt cx="458011" cy="458010"/>
            </a:xfrm>
          </p:grpSpPr>
          <p:pic>
            <p:nvPicPr>
              <p:cNvPr id="413" name="image28.png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 rot="16200000">
                <a:off x="-1" y="179589"/>
                <a:ext cx="458012" cy="9883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14" name="image28.png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-1" y="170604"/>
                <a:ext cx="458012" cy="9883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416" name="image29.png"/>
            <p:cNvPicPr>
              <a:picLocks noChangeAspect="1"/>
            </p:cNvPicPr>
            <p:nvPr/>
          </p:nvPicPr>
          <p:blipFill>
            <a:blip r:embed="rId9">
              <a:extLst/>
            </a:blip>
            <a:srcRect/>
            <a:stretch>
              <a:fillRect/>
            </a:stretch>
          </p:blipFill>
          <p:spPr>
            <a:xfrm>
              <a:off x="4479083" y="3363946"/>
              <a:ext cx="2014154" cy="116117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127000" dist="76200" dir="2700000" rotWithShape="0">
                <a:srgbClr val="000000">
                  <a:alpha val="75000"/>
                </a:srgbClr>
              </a:outerShdw>
            </a:effectLst>
          </p:spPr>
        </p:pic>
        <p:pic>
          <p:nvPicPr>
            <p:cNvPr id="417" name="image30.png"/>
            <p:cNvPicPr>
              <a:picLocks noChangeAspect="1"/>
            </p:cNvPicPr>
            <p:nvPr/>
          </p:nvPicPr>
          <p:blipFill>
            <a:blip r:embed="rId10">
              <a:extLst/>
            </a:blip>
            <a:srcRect b="7731"/>
            <a:stretch>
              <a:fillRect/>
            </a:stretch>
          </p:blipFill>
          <p:spPr>
            <a:xfrm>
              <a:off x="6704751" y="3374407"/>
              <a:ext cx="1211066" cy="1117429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127000" dist="76200" dir="2700000" rotWithShape="0">
                <a:srgbClr val="000000">
                  <a:alpha val="75000"/>
                </a:srgbClr>
              </a:outerShdw>
            </a:effectLst>
          </p:spPr>
        </p:pic>
        <p:grpSp>
          <p:nvGrpSpPr>
            <p:cNvPr id="430" name="Group 430"/>
            <p:cNvGrpSpPr/>
            <p:nvPr/>
          </p:nvGrpSpPr>
          <p:grpSpPr>
            <a:xfrm>
              <a:off x="262403" y="1479410"/>
              <a:ext cx="7778869" cy="1675927"/>
              <a:chOff x="-1" y="-1"/>
              <a:chExt cx="7778868" cy="1675925"/>
            </a:xfrm>
          </p:grpSpPr>
          <p:grpSp>
            <p:nvGrpSpPr>
              <p:cNvPr id="421" name="Group 421"/>
              <p:cNvGrpSpPr/>
              <p:nvPr/>
            </p:nvGrpSpPr>
            <p:grpSpPr>
              <a:xfrm>
                <a:off x="-2" y="-2"/>
                <a:ext cx="5833843" cy="1675927"/>
                <a:chOff x="0" y="0"/>
                <a:chExt cx="5833842" cy="1675925"/>
              </a:xfrm>
            </p:grpSpPr>
            <p:pic>
              <p:nvPicPr>
                <p:cNvPr id="418" name="image31.png"/>
                <p:cNvPicPr>
                  <a:picLocks noChangeAspect="1"/>
                </p:cNvPicPr>
                <p:nvPr/>
              </p:nvPicPr>
              <p:blipFill>
                <a:blip r:embed="rId11">
                  <a:extLst/>
                </a:blip>
                <a:stretch>
                  <a:fillRect/>
                </a:stretch>
              </p:blipFill>
              <p:spPr>
                <a:xfrm rot="5400000">
                  <a:off x="-669270" y="669269"/>
                  <a:ext cx="1675926" cy="337387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419" name="image31.png"/>
                <p:cNvPicPr>
                  <a:picLocks noChangeAspect="1"/>
                </p:cNvPicPr>
                <p:nvPr/>
              </p:nvPicPr>
              <p:blipFill>
                <a:blip r:embed="rId11">
                  <a:extLst/>
                </a:blip>
                <a:stretch>
                  <a:fillRect/>
                </a:stretch>
              </p:blipFill>
              <p:spPr>
                <a:xfrm rot="5400000">
                  <a:off x="2078957" y="669269"/>
                  <a:ext cx="1675927" cy="337387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420" name="image31.png"/>
                <p:cNvPicPr>
                  <a:picLocks noChangeAspect="1"/>
                </p:cNvPicPr>
                <p:nvPr/>
              </p:nvPicPr>
              <p:blipFill>
                <a:blip r:embed="rId11">
                  <a:extLst/>
                </a:blip>
                <a:stretch>
                  <a:fillRect/>
                </a:stretch>
              </p:blipFill>
              <p:spPr>
                <a:xfrm rot="5400000">
                  <a:off x="4827185" y="669269"/>
                  <a:ext cx="1675927" cy="337387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425" name="Group 425"/>
              <p:cNvGrpSpPr/>
              <p:nvPr/>
            </p:nvGrpSpPr>
            <p:grpSpPr>
              <a:xfrm>
                <a:off x="702213" y="82183"/>
                <a:ext cx="6920082" cy="1423627"/>
                <a:chOff x="0" y="0"/>
                <a:chExt cx="6920080" cy="1423625"/>
              </a:xfrm>
            </p:grpSpPr>
            <p:pic>
              <p:nvPicPr>
                <p:cNvPr id="422" name="image32.png"/>
                <p:cNvPicPr>
                  <a:picLocks noChangeAspect="1"/>
                </p:cNvPicPr>
                <p:nvPr/>
              </p:nvPicPr>
              <p:blipFill>
                <a:blip r:embed="rId12">
                  <a:extLst/>
                </a:blip>
                <a:stretch>
                  <a:fillRect/>
                </a:stretch>
              </p:blipFill>
              <p:spPr>
                <a:xfrm rot="8100000">
                  <a:off x="-126150" y="543118"/>
                  <a:ext cx="1675925" cy="33738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423" name="image32.png"/>
                <p:cNvPicPr>
                  <a:picLocks noChangeAspect="1"/>
                </p:cNvPicPr>
                <p:nvPr/>
              </p:nvPicPr>
              <p:blipFill>
                <a:blip r:embed="rId12">
                  <a:extLst/>
                </a:blip>
                <a:stretch>
                  <a:fillRect/>
                </a:stretch>
              </p:blipFill>
              <p:spPr>
                <a:xfrm rot="8100000">
                  <a:off x="2622078" y="543118"/>
                  <a:ext cx="1675924" cy="33738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424" name="image32.png"/>
                <p:cNvPicPr>
                  <a:picLocks noChangeAspect="1"/>
                </p:cNvPicPr>
                <p:nvPr/>
              </p:nvPicPr>
              <p:blipFill>
                <a:blip r:embed="rId12">
                  <a:extLst/>
                </a:blip>
                <a:stretch>
                  <a:fillRect/>
                </a:stretch>
              </p:blipFill>
              <p:spPr>
                <a:xfrm rot="8100000">
                  <a:off x="5370307" y="543118"/>
                  <a:ext cx="1675923" cy="33738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429" name="Group 429"/>
              <p:cNvGrpSpPr/>
              <p:nvPr/>
            </p:nvGrpSpPr>
            <p:grpSpPr>
              <a:xfrm>
                <a:off x="858784" y="93982"/>
                <a:ext cx="6920084" cy="1423628"/>
                <a:chOff x="0" y="0"/>
                <a:chExt cx="6920082" cy="1423626"/>
              </a:xfrm>
            </p:grpSpPr>
            <p:pic>
              <p:nvPicPr>
                <p:cNvPr id="426" name="image33.png"/>
                <p:cNvPicPr>
                  <a:picLocks noChangeAspect="1"/>
                </p:cNvPicPr>
                <p:nvPr/>
              </p:nvPicPr>
              <p:blipFill>
                <a:blip r:embed="rId13">
                  <a:extLst/>
                </a:blip>
                <a:stretch>
                  <a:fillRect/>
                </a:stretch>
              </p:blipFill>
              <p:spPr>
                <a:xfrm rot="2700000">
                  <a:off x="-126151" y="543119"/>
                  <a:ext cx="1675927" cy="337387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427" name="image33.png"/>
                <p:cNvPicPr>
                  <a:picLocks noChangeAspect="1"/>
                </p:cNvPicPr>
                <p:nvPr/>
              </p:nvPicPr>
              <p:blipFill>
                <a:blip r:embed="rId13">
                  <a:extLst/>
                </a:blip>
                <a:stretch>
                  <a:fillRect/>
                </a:stretch>
              </p:blipFill>
              <p:spPr>
                <a:xfrm rot="2700000">
                  <a:off x="2622077" y="543119"/>
                  <a:ext cx="1675926" cy="337387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428" name="image33.png"/>
                <p:cNvPicPr>
                  <a:picLocks noChangeAspect="1"/>
                </p:cNvPicPr>
                <p:nvPr/>
              </p:nvPicPr>
              <p:blipFill>
                <a:blip r:embed="rId13">
                  <a:extLst/>
                </a:blip>
                <a:stretch>
                  <a:fillRect/>
                </a:stretch>
              </p:blipFill>
              <p:spPr>
                <a:xfrm rot="2700000">
                  <a:off x="5370305" y="543119"/>
                  <a:ext cx="1675927" cy="337387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  <p:pic>
          <p:nvPicPr>
            <p:cNvPr id="431" name="image34.jpeg"/>
            <p:cNvPicPr>
              <a:picLocks noChangeAspect="1"/>
            </p:cNvPicPr>
            <p:nvPr/>
          </p:nvPicPr>
          <p:blipFill>
            <a:blip r:embed="rId14">
              <a:extLst/>
            </a:blip>
            <a:srcRect b="9038"/>
            <a:stretch>
              <a:fillRect/>
            </a:stretch>
          </p:blipFill>
          <p:spPr>
            <a:xfrm>
              <a:off x="0" y="3363946"/>
              <a:ext cx="1790725" cy="1086849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127000" dist="76200" dir="2700000" rotWithShape="0">
                <a:srgbClr val="000000">
                  <a:alpha val="75000"/>
                </a:srgb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grpSp>
        <p:nvGrpSpPr>
          <p:cNvPr id="437" name="Group 437"/>
          <p:cNvGrpSpPr/>
          <p:nvPr/>
        </p:nvGrpSpPr>
        <p:grpSpPr>
          <a:xfrm>
            <a:off x="-85725" y="1899146"/>
            <a:ext cx="9229726" cy="1458163"/>
            <a:chOff x="0" y="0"/>
            <a:chExt cx="9229724" cy="1458162"/>
          </a:xfrm>
        </p:grpSpPr>
        <p:sp>
          <p:nvSpPr>
            <p:cNvPr id="435" name="Shape 435"/>
            <p:cNvSpPr/>
            <p:nvPr/>
          </p:nvSpPr>
          <p:spPr>
            <a:xfrm>
              <a:off x="-1" y="-1"/>
              <a:ext cx="9229726" cy="1458164"/>
            </a:xfrm>
            <a:prstGeom prst="rect">
              <a:avLst/>
            </a:prstGeom>
            <a:solidFill>
              <a:srgbClr val="C0EDF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700" b="1"/>
              </a:pPr>
              <a:endParaRPr/>
            </a:p>
          </p:txBody>
        </p:sp>
        <p:sp>
          <p:nvSpPr>
            <p:cNvPr id="436" name="Shape 436"/>
            <p:cNvSpPr/>
            <p:nvPr/>
          </p:nvSpPr>
          <p:spPr>
            <a:xfrm>
              <a:off x="-1" y="264260"/>
              <a:ext cx="9229726" cy="929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2700" b="1"/>
              </a:pPr>
              <a:r>
                <a:t>UiT som kunnskapsbygger</a:t>
              </a:r>
            </a:p>
            <a:p>
              <a:pPr algn="ctr">
                <a:defRPr sz="2700"/>
              </a:pPr>
              <a:r>
                <a:t>Nasjonalt og internasjonalt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/>
        </p:nvSpPr>
        <p:spPr>
          <a:xfrm>
            <a:off x="1143000" y="0"/>
            <a:ext cx="6864697" cy="5143500"/>
          </a:xfrm>
          <a:prstGeom prst="rect">
            <a:avLst/>
          </a:prstGeom>
          <a:gradFill>
            <a:gsLst>
              <a:gs pos="54000">
                <a:srgbClr val="FFFFFF"/>
              </a:gs>
              <a:gs pos="100000">
                <a:srgbClr val="A6EBFF">
                  <a:alpha val="54000"/>
                </a:srgbClr>
              </a:gs>
            </a:gsLst>
            <a:lin ang="3300000"/>
          </a:gradFill>
        </p:spPr>
        <p:txBody>
          <a:bodyPr lIns="20092" tIns="20092" rIns="20092" bIns="20092" anchor="ctr"/>
          <a:lstStyle/>
          <a:p>
            <a:pPr algn="ctr" defTabSz="435286">
              <a:buClr>
                <a:srgbClr val="FFFFFF"/>
              </a:buClr>
              <a:defRPr sz="4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defRPr>
            </a:pPr>
            <a:endParaRPr sz="2531"/>
          </a:p>
        </p:txBody>
      </p:sp>
      <p:sp>
        <p:nvSpPr>
          <p:cNvPr id="244" name="Shape 244"/>
          <p:cNvSpPr/>
          <p:nvPr/>
        </p:nvSpPr>
        <p:spPr>
          <a:xfrm flipH="1">
            <a:off x="7428222" y="3579342"/>
            <a:ext cx="572779" cy="1564159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0" tIns="0" rIns="0" bIns="0"/>
          <a:lstStyle/>
          <a:p>
            <a:pPr defTabSz="241082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 sz="633"/>
          </a:p>
        </p:txBody>
      </p:sp>
      <p:sp>
        <p:nvSpPr>
          <p:cNvPr id="245" name="Shape 245"/>
          <p:cNvSpPr/>
          <p:nvPr/>
        </p:nvSpPr>
        <p:spPr>
          <a:xfrm flipH="1">
            <a:off x="6338592" y="4387580"/>
            <a:ext cx="1662410" cy="755920"/>
          </a:xfrm>
          <a:prstGeom prst="line">
            <a:avLst/>
          </a:prstGeom>
          <a:ln w="25400">
            <a:solidFill>
              <a:srgbClr val="1184A0">
                <a:alpha val="16000"/>
              </a:srgbClr>
            </a:solidFill>
          </a:ln>
        </p:spPr>
        <p:txBody>
          <a:bodyPr lIns="0" tIns="0" rIns="0" bIns="0"/>
          <a:lstStyle/>
          <a:p>
            <a:pPr defTabSz="241082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 sz="633"/>
          </a:p>
        </p:txBody>
      </p:sp>
      <p:sp>
        <p:nvSpPr>
          <p:cNvPr id="246" name="Shape 246"/>
          <p:cNvSpPr/>
          <p:nvPr/>
        </p:nvSpPr>
        <p:spPr>
          <a:xfrm flipH="1">
            <a:off x="7659439" y="4272119"/>
            <a:ext cx="341561" cy="871381"/>
          </a:xfrm>
          <a:prstGeom prst="line">
            <a:avLst/>
          </a:prstGeom>
          <a:ln w="19050">
            <a:solidFill>
              <a:srgbClr val="007492">
                <a:alpha val="60000"/>
              </a:srgbClr>
            </a:solidFill>
          </a:ln>
        </p:spPr>
        <p:txBody>
          <a:bodyPr lIns="0" tIns="0" rIns="0" bIns="0"/>
          <a:lstStyle/>
          <a:p>
            <a:pPr defTabSz="241082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 sz="633"/>
          </a:p>
        </p:txBody>
      </p:sp>
      <p:sp>
        <p:nvSpPr>
          <p:cNvPr id="247" name="Shape 247"/>
          <p:cNvSpPr>
            <a:spLocks noGrp="1"/>
          </p:cNvSpPr>
          <p:nvPr>
            <p:ph type="sldNum" sz="quarter" idx="2"/>
          </p:nvPr>
        </p:nvSpPr>
        <p:spPr>
          <a:xfrm>
            <a:off x="8883473" y="4868383"/>
            <a:ext cx="249426" cy="24622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pic>
        <p:nvPicPr>
          <p:cNvPr id="248" name="Voila_Capture 2016-01-08_01-34-35_pm.png"/>
          <p:cNvPicPr>
            <a:picLocks noChangeAspect="1"/>
          </p:cNvPicPr>
          <p:nvPr/>
        </p:nvPicPr>
        <p:blipFill>
          <a:blip r:embed="rId3">
            <a:extLst/>
          </a:blip>
          <a:srcRect b="25100"/>
          <a:stretch>
            <a:fillRect/>
          </a:stretch>
        </p:blipFill>
        <p:spPr>
          <a:xfrm>
            <a:off x="1356483" y="480727"/>
            <a:ext cx="5246068" cy="1549868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pic>
        <p:nvPicPr>
          <p:cNvPr id="249" name="Voila_Capture 2016-01-08_01-35-02_pm.png"/>
          <p:cNvPicPr>
            <a:picLocks noChangeAspect="1"/>
          </p:cNvPicPr>
          <p:nvPr/>
        </p:nvPicPr>
        <p:blipFill>
          <a:blip r:embed="rId4">
            <a:extLst/>
          </a:blip>
          <a:srcRect b="20842"/>
          <a:stretch>
            <a:fillRect/>
          </a:stretch>
        </p:blipFill>
        <p:spPr>
          <a:xfrm>
            <a:off x="2090608" y="1508256"/>
            <a:ext cx="5246100" cy="2002255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pic>
        <p:nvPicPr>
          <p:cNvPr id="250" name="Voila_Capture 2016-01-08_01-35-56_p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611846" y="3424122"/>
            <a:ext cx="5246053" cy="1238651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760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>
            <a:spLocks noGrp="1"/>
          </p:cNvSpPr>
          <p:nvPr>
            <p:ph type="sldNum" sz="quarter" idx="2"/>
          </p:nvPr>
        </p:nvSpPr>
        <p:spPr>
          <a:xfrm>
            <a:off x="8885484" y="4878000"/>
            <a:ext cx="245404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grpSp>
        <p:nvGrpSpPr>
          <p:cNvPr id="591" name="Group 591"/>
          <p:cNvGrpSpPr/>
          <p:nvPr/>
        </p:nvGrpSpPr>
        <p:grpSpPr>
          <a:xfrm>
            <a:off x="-85725" y="1899146"/>
            <a:ext cx="9229726" cy="1458163"/>
            <a:chOff x="0" y="0"/>
            <a:chExt cx="9229724" cy="1458162"/>
          </a:xfrm>
        </p:grpSpPr>
        <p:sp>
          <p:nvSpPr>
            <p:cNvPr id="589" name="Shape 589"/>
            <p:cNvSpPr/>
            <p:nvPr/>
          </p:nvSpPr>
          <p:spPr>
            <a:xfrm>
              <a:off x="-1" y="-1"/>
              <a:ext cx="9229726" cy="1458164"/>
            </a:xfrm>
            <a:prstGeom prst="rect">
              <a:avLst/>
            </a:prstGeom>
            <a:solidFill>
              <a:srgbClr val="C0EDF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700" b="1"/>
              </a:pPr>
              <a:endParaRPr/>
            </a:p>
          </p:txBody>
        </p:sp>
        <p:sp>
          <p:nvSpPr>
            <p:cNvPr id="590" name="Shape 590"/>
            <p:cNvSpPr/>
            <p:nvPr/>
          </p:nvSpPr>
          <p:spPr>
            <a:xfrm>
              <a:off x="-1" y="473810"/>
              <a:ext cx="9229726" cy="510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700" b="1"/>
              </a:lvl1pPr>
            </a:lstStyle>
            <a:p>
              <a:r>
                <a:t>Treffer utdanningene våre?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Shape 59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Kandidatundersøkelsen 2015</a:t>
            </a:r>
          </a:p>
        </p:txBody>
      </p:sp>
      <p:sp>
        <p:nvSpPr>
          <p:cNvPr id="594" name="Shape 594"/>
          <p:cNvSpPr>
            <a:spLocks noGrp="1"/>
          </p:cNvSpPr>
          <p:nvPr>
            <p:ph type="sldNum" sz="quarter" idx="2"/>
          </p:nvPr>
        </p:nvSpPr>
        <p:spPr>
          <a:xfrm>
            <a:off x="8885484" y="4878000"/>
            <a:ext cx="245404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595" name="Shape 595"/>
          <p:cNvSpPr>
            <a:spLocks noGrp="1"/>
          </p:cNvSpPr>
          <p:nvPr>
            <p:ph type="body" sz="half" idx="1"/>
          </p:nvPr>
        </p:nvSpPr>
        <p:spPr>
          <a:xfrm>
            <a:off x="670299" y="1313386"/>
            <a:ext cx="5233267" cy="328123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90000" indent="-90000" defTabSz="228600">
              <a:spcBef>
                <a:spcPts val="200"/>
              </a:spcBef>
              <a:defRPr sz="1500"/>
            </a:pPr>
            <a:r>
              <a:t>Får jobb</a:t>
            </a:r>
          </a:p>
          <a:p>
            <a:pPr marL="199800" lvl="1" indent="-85500" defTabSz="228600">
              <a:spcBef>
                <a:spcPts val="200"/>
              </a:spcBef>
              <a:buSzPct val="75000"/>
              <a:buFontTx/>
              <a:buChar char="๏"/>
              <a:defRPr sz="950"/>
            </a:pPr>
            <a:r>
              <a:t>De aller fleste UiT-kandidatene har fått seg jobb, og kun 3 % av kandidatene var jobbsøkere på undersøkelsestidspunktet</a:t>
            </a:r>
          </a:p>
          <a:p>
            <a:pPr marL="90000" indent="-90000" defTabSz="228600">
              <a:spcBef>
                <a:spcPts val="200"/>
              </a:spcBef>
              <a:defRPr sz="1000"/>
            </a:pPr>
            <a:endParaRPr/>
          </a:p>
          <a:p>
            <a:pPr marL="90000" indent="-90000" defTabSz="228600">
              <a:spcBef>
                <a:spcPts val="200"/>
              </a:spcBef>
              <a:defRPr sz="1500"/>
            </a:pPr>
            <a:r>
              <a:t>Får jobb der de ønsker</a:t>
            </a:r>
          </a:p>
          <a:p>
            <a:pPr marL="199800" lvl="1" indent="-85500" defTabSz="228600">
              <a:spcBef>
                <a:spcPts val="200"/>
              </a:spcBef>
              <a:buSzPct val="75000"/>
              <a:buFontTx/>
              <a:buChar char="๏"/>
              <a:defRPr sz="950"/>
            </a:pPr>
            <a:r>
              <a:t>Nær 9 av 10 kandidater har fått arbeid på det geografiske stedet de ønsker</a:t>
            </a:r>
          </a:p>
          <a:p>
            <a:pPr marL="90000" indent="-90000" defTabSz="228600">
              <a:spcBef>
                <a:spcPts val="200"/>
              </a:spcBef>
              <a:defRPr sz="1000"/>
            </a:pPr>
            <a:endParaRPr/>
          </a:p>
          <a:p>
            <a:pPr marL="90000" indent="-90000" defTabSz="228600">
              <a:spcBef>
                <a:spcPts val="200"/>
              </a:spcBef>
              <a:defRPr sz="1500"/>
            </a:pPr>
            <a:r>
              <a:t>Får raskt jobb</a:t>
            </a:r>
          </a:p>
          <a:p>
            <a:pPr marL="199800" lvl="1" indent="-85500" defTabSz="228600">
              <a:spcBef>
                <a:spcPts val="200"/>
              </a:spcBef>
              <a:buSzPct val="75000"/>
              <a:buFontTx/>
              <a:buChar char="๏"/>
              <a:defRPr sz="950"/>
            </a:pPr>
            <a:r>
              <a:t>85 % av kandidatene i jobb fikk sin første jobb innen tre måneder etter fullført utdanning. </a:t>
            </a:r>
          </a:p>
          <a:p>
            <a:pPr marL="199800" lvl="1" indent="-85500" defTabSz="228600">
              <a:spcBef>
                <a:spcPts val="200"/>
              </a:spcBef>
              <a:buSzPct val="75000"/>
              <a:buFontTx/>
              <a:buChar char="๏"/>
              <a:defRPr sz="950"/>
            </a:pPr>
            <a:r>
              <a:t>65 % av kandidatene mener at jobbforventningene deres i stor eller svært stor grad ble innfridd i deres første jobb etter studiene.</a:t>
            </a:r>
          </a:p>
          <a:p>
            <a:pPr marL="90000" indent="-90000" defTabSz="228600">
              <a:spcBef>
                <a:spcPts val="200"/>
              </a:spcBef>
              <a:defRPr sz="1000"/>
            </a:pPr>
            <a:endParaRPr/>
          </a:p>
          <a:p>
            <a:pPr marL="90000" indent="-90000" defTabSz="228600">
              <a:spcBef>
                <a:spcPts val="200"/>
              </a:spcBef>
              <a:defRPr sz="1500"/>
            </a:pPr>
            <a:r>
              <a:t>Utdanningen passer til yrket</a:t>
            </a:r>
          </a:p>
          <a:p>
            <a:pPr marL="199800" lvl="1" indent="-85500" defTabSz="228600">
              <a:spcBef>
                <a:spcPts val="200"/>
              </a:spcBef>
              <a:buSzPct val="75000"/>
              <a:buFontTx/>
              <a:buChar char="๏"/>
              <a:defRPr sz="950"/>
            </a:pPr>
            <a:r>
              <a:t>88 % mener at utdanningen er relevant/svært relevant i forhold til nåværende jobb</a:t>
            </a:r>
          </a:p>
          <a:p>
            <a:pPr marL="90000" indent="-90000" defTabSz="228600">
              <a:spcBef>
                <a:spcPts val="200"/>
              </a:spcBef>
              <a:defRPr sz="1000"/>
            </a:pPr>
            <a:endParaRPr/>
          </a:p>
          <a:p>
            <a:pPr marL="90000" indent="-90000" defTabSz="228600">
              <a:spcBef>
                <a:spcPts val="200"/>
              </a:spcBef>
              <a:defRPr sz="1500"/>
            </a:pPr>
            <a:r>
              <a:t>Fornøyd med utdanningen fra UiT</a:t>
            </a:r>
          </a:p>
          <a:p>
            <a:pPr marL="199800" lvl="1" indent="-85500" defTabSz="228600">
              <a:spcBef>
                <a:spcPts val="200"/>
              </a:spcBef>
              <a:buSzPct val="75000"/>
              <a:buFontTx/>
              <a:buChar char="๏"/>
              <a:defRPr sz="950"/>
            </a:pPr>
            <a:r>
              <a:t>83 prosent sier de er svært fornøyd eller fornøyd med utdanningen fra UiT</a:t>
            </a:r>
          </a:p>
        </p:txBody>
      </p:sp>
      <p:pic>
        <p:nvPicPr>
          <p:cNvPr id="596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33232" y="1407001"/>
            <a:ext cx="2325649" cy="3293176"/>
          </a:xfrm>
          <a:prstGeom prst="rect">
            <a:avLst/>
          </a:prstGeom>
          <a:ln w="12700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l_rod">
  <a:themeElements>
    <a:clrScheme name="Mal_rod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617F"/>
      </a:accent1>
      <a:accent2>
        <a:srgbClr val="CB343B"/>
      </a:accent2>
      <a:accent3>
        <a:srgbClr val="15718F"/>
      </a:accent3>
      <a:accent4>
        <a:srgbClr val="59A1A2"/>
      </a:accent4>
      <a:accent5>
        <a:srgbClr val="26828C"/>
      </a:accent5>
      <a:accent6>
        <a:srgbClr val="DE7C00"/>
      </a:accent6>
      <a:hlink>
        <a:srgbClr val="0000FF"/>
      </a:hlink>
      <a:folHlink>
        <a:srgbClr val="FF00FF"/>
      </a:folHlink>
    </a:clrScheme>
    <a:fontScheme name="Mal_rod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Mal_ro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556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556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55600" rotWithShape="0">
              <a:srgbClr val="000000">
                <a:alpha val="7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 cap="flat">
          <a:noFill/>
          <a:miter lim="400000"/>
        </a:ln>
        <a:effectLst>
          <a:outerShdw blurRad="355600" rotWithShape="0">
            <a:srgbClr val="000000">
              <a:alpha val="7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1" i="0" u="none" strike="noStrike" cap="none" spc="0" normalizeH="0" baseline="0">
            <a:ln>
              <a:noFill/>
            </a:ln>
            <a:solidFill>
              <a:srgbClr val="0433FF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al_rod">
  <a:themeElements>
    <a:clrScheme name="Mal_rod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617F"/>
      </a:accent1>
      <a:accent2>
        <a:srgbClr val="CB343B"/>
      </a:accent2>
      <a:accent3>
        <a:srgbClr val="15718F"/>
      </a:accent3>
      <a:accent4>
        <a:srgbClr val="59A1A2"/>
      </a:accent4>
      <a:accent5>
        <a:srgbClr val="26828C"/>
      </a:accent5>
      <a:accent6>
        <a:srgbClr val="DE7C00"/>
      </a:accent6>
      <a:hlink>
        <a:srgbClr val="0000FF"/>
      </a:hlink>
      <a:folHlink>
        <a:srgbClr val="FF00FF"/>
      </a:folHlink>
    </a:clrScheme>
    <a:fontScheme name="Mal_rod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Mal_ro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556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556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55600" rotWithShape="0">
              <a:srgbClr val="000000">
                <a:alpha val="7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 cap="flat">
          <a:noFill/>
          <a:miter lim="400000"/>
        </a:ln>
        <a:effectLst>
          <a:outerShdw blurRad="355600" rotWithShape="0">
            <a:srgbClr val="000000">
              <a:alpha val="7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1" i="0" u="none" strike="noStrike" cap="none" spc="0" normalizeH="0" baseline="0">
            <a:ln>
              <a:noFill/>
            </a:ln>
            <a:solidFill>
              <a:srgbClr val="0433FF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562</Words>
  <Application>Microsoft Office PowerPoint</Application>
  <PresentationFormat>Skjermfremvisning (16:9)</PresentationFormat>
  <Paragraphs>181</Paragraphs>
  <Slides>22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9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22</vt:i4>
      </vt:variant>
    </vt:vector>
  </HeadingPairs>
  <TitlesOfParts>
    <vt:vector size="32" baseType="lpstr">
      <vt:lpstr>Arial</vt:lpstr>
      <vt:lpstr>Arial Black</vt:lpstr>
      <vt:lpstr>Calibri</vt:lpstr>
      <vt:lpstr>Helvetica</vt:lpstr>
      <vt:lpstr>Helvetica Neue Light</vt:lpstr>
      <vt:lpstr>Lucida Sans</vt:lpstr>
      <vt:lpstr>Open Sans</vt:lpstr>
      <vt:lpstr>Open Sans Semibold</vt:lpstr>
      <vt:lpstr>Times</vt:lpstr>
      <vt:lpstr>Mal_rod</vt:lpstr>
      <vt:lpstr>Med kunnskap bygger vi landsdelen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Kandidatundersøkelsen 2015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Peter F. Hjort-seminaret</vt:lpstr>
      <vt:lpstr>PowerPoint-presentasjon</vt:lpstr>
      <vt:lpstr>PowerPoint-presentasjon</vt:lpstr>
      <vt:lpstr>Hvordan kan Troms fylke hjelpe oss?</vt:lpstr>
      <vt:lpstr>PowerPoint-presentasjon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Hva skal til for sikre en regional fordeling av forskningsbasert kunnskap og kompetanse innenfor den nasjonale og internasjonale kunnskapsallmenningen?</dc:title>
  <dc:creator>Aase Tveito</dc:creator>
  <cp:lastModifiedBy>Aase Tveito</cp:lastModifiedBy>
  <cp:revision>19</cp:revision>
  <dcterms:modified xsi:type="dcterms:W3CDTF">2016-10-31T10:04:50Z</dcterms:modified>
</cp:coreProperties>
</file>