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9" r:id="rId3"/>
    <p:sldId id="330" r:id="rId4"/>
    <p:sldId id="339" r:id="rId5"/>
    <p:sldId id="340" r:id="rId6"/>
    <p:sldId id="336" r:id="rId7"/>
    <p:sldId id="341" r:id="rId8"/>
    <p:sldId id="327" r:id="rId9"/>
    <p:sldId id="332" r:id="rId10"/>
    <p:sldId id="333" r:id="rId11"/>
    <p:sldId id="338" r:id="rId12"/>
    <p:sldId id="314" r:id="rId13"/>
  </p:sldIdLst>
  <p:sldSz cx="12192000" cy="6858000"/>
  <p:notesSz cx="7104063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8797626-FDBF-4F73-80A3-93F0632D854A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DD55C5D-2DFF-4282-A25A-05CDFF813FE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50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81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63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00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94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77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06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1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21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20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20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080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5C5D-2DFF-4282-A25A-05CDFF813FE8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4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19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8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83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28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02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88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71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4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99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4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90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F3D4-D362-4C15-962A-92DA51003F60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0D94-4859-4CBE-8097-472753830E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73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jodirektoratet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5" b="24189"/>
          <a:stretch/>
        </p:blipFill>
        <p:spPr>
          <a:xfrm>
            <a:off x="0" y="68549"/>
            <a:ext cx="12192000" cy="5535827"/>
          </a:xfrm>
          <a:prstGeom prst="rect">
            <a:avLst/>
          </a:prstGeom>
        </p:spPr>
      </p:pic>
      <p:pic>
        <p:nvPicPr>
          <p:cNvPr id="4" name="Bild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097903"/>
            <a:ext cx="1756391" cy="545846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578516" y="5507852"/>
            <a:ext cx="3581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b-NO" altLang="nb-NO" sz="800" dirty="0">
                <a:solidFill>
                  <a:schemeClr val="bg1"/>
                </a:solidFill>
                <a:latin typeface="Verdana" pitchFamily="34" charset="0"/>
              </a:rPr>
              <a:t>Foto: </a:t>
            </a:r>
            <a:r>
              <a:rPr lang="nb-NO" altLang="nb-NO" sz="800" dirty="0" smtClean="0">
                <a:solidFill>
                  <a:schemeClr val="bg1"/>
                </a:solidFill>
                <a:latin typeface="Verdana" pitchFamily="34" charset="0"/>
              </a:rPr>
              <a:t>Thor-Wiggo Skille</a:t>
            </a:r>
            <a:endParaRPr lang="nb-NO" altLang="nb-NO" sz="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3834062"/>
            <a:ext cx="5293895" cy="178094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6000" tIns="118800" rIns="306000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0"/>
              </a:spcBef>
              <a:buFontTx/>
              <a:buNone/>
            </a:pPr>
            <a:r>
              <a:rPr lang="nb-NO" altLang="nb-NO" sz="2800" b="1" dirty="0" smtClean="0">
                <a:solidFill>
                  <a:srgbClr val="0082A3"/>
                </a:solidFill>
                <a:cs typeface="Arial" panose="020B0604020202020204" pitchFamily="34" charset="0"/>
              </a:rPr>
              <a:t>Infrastruktur og samferdsel krysser grenser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1200" dirty="0" smtClean="0">
                <a:cs typeface="Arial" panose="020B0604020202020204" pitchFamily="34" charset="0"/>
              </a:rPr>
              <a:t>Fylkesråd for samferdsel og miljø –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1200" dirty="0" smtClean="0">
                <a:cs typeface="Arial" panose="020B0604020202020204" pitchFamily="34" charset="0"/>
              </a:rPr>
              <a:t>Ivar B. Prestbakmo (SP)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nb-NO" altLang="nb-NO" sz="12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1000" dirty="0" smtClean="0">
                <a:cs typeface="Arial" panose="020B0604020202020204" pitchFamily="34" charset="0"/>
              </a:rPr>
              <a:t>Tromskonferansen</a:t>
            </a:r>
            <a:r>
              <a:rPr lang="nb-NO" altLang="nb-NO" sz="1000" dirty="0">
                <a:cs typeface="Arial" panose="020B0604020202020204" pitchFamily="34" charset="0"/>
              </a:rPr>
              <a:t> </a:t>
            </a:r>
            <a:r>
              <a:rPr lang="nb-NO" altLang="nb-NO" sz="1000" dirty="0" smtClean="0">
                <a:cs typeface="Arial" panose="020B0604020202020204" pitchFamily="34" charset="0"/>
              </a:rPr>
              <a:t>1.november 2016</a:t>
            </a:r>
            <a:endParaRPr lang="nb-NO" altLang="nb-NO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Samferdsel som utviklingsfaktor for reiselivet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Offentlig transportinfrastruktur som forutsetning for reiselivet</a:t>
            </a:r>
          </a:p>
          <a:p>
            <a:r>
              <a:rPr lang="nb-NO" dirty="0" smtClean="0"/>
              <a:t>Reiseplanlegging forenklet - Utnytte de muligheter som finnes</a:t>
            </a:r>
          </a:p>
          <a:p>
            <a:r>
              <a:rPr lang="nb-NO" dirty="0" smtClean="0"/>
              <a:t>Integrering av </a:t>
            </a:r>
            <a:r>
              <a:rPr lang="nb-NO" dirty="0" err="1" smtClean="0"/>
              <a:t>vegopplevelser</a:t>
            </a:r>
            <a:r>
              <a:rPr lang="nb-NO" dirty="0" smtClean="0"/>
              <a:t> langs vegen digitalt</a:t>
            </a:r>
            <a:endParaRPr lang="nb-NO" dirty="0"/>
          </a:p>
          <a:p>
            <a:pPr lvl="0"/>
            <a:r>
              <a:rPr lang="nb-NO" dirty="0" smtClean="0"/>
              <a:t>Nasjonal turistveg – Senja som </a:t>
            </a:r>
            <a:r>
              <a:rPr lang="nb-NO" dirty="0" smtClean="0"/>
              <a:t>eksempel</a:t>
            </a:r>
            <a:endParaRPr lang="nb-NO" dirty="0" smtClean="0"/>
          </a:p>
          <a:p>
            <a:pPr lvl="0"/>
            <a:r>
              <a:rPr lang="nb-NO" dirty="0" err="1" smtClean="0"/>
              <a:t>Nordlysvegen</a:t>
            </a:r>
            <a:r>
              <a:rPr lang="nb-NO" dirty="0" smtClean="0"/>
              <a:t> E 8 – </a:t>
            </a:r>
            <a:r>
              <a:rPr lang="nb-NO" dirty="0" err="1" smtClean="0"/>
              <a:t>Northern</a:t>
            </a:r>
            <a:r>
              <a:rPr lang="nb-NO" dirty="0" smtClean="0"/>
              <a:t> </a:t>
            </a:r>
            <a:r>
              <a:rPr lang="nb-NO" dirty="0" err="1" smtClean="0"/>
              <a:t>lights</a:t>
            </a:r>
            <a:r>
              <a:rPr lang="nb-NO" dirty="0" smtClean="0"/>
              <a:t> </a:t>
            </a:r>
            <a:r>
              <a:rPr lang="nb-NO" dirty="0" err="1" smtClean="0"/>
              <a:t>route</a:t>
            </a:r>
            <a:endParaRPr lang="nb-NO" dirty="0" smtClean="0"/>
          </a:p>
          <a:p>
            <a:pPr lvl="0"/>
            <a:r>
              <a:rPr lang="nb-NO" dirty="0" smtClean="0"/>
              <a:t>Flyplassene og reiseliv  – </a:t>
            </a:r>
            <a:r>
              <a:rPr lang="nb-NO" dirty="0" err="1" smtClean="0"/>
              <a:t>Avinor</a:t>
            </a:r>
            <a:r>
              <a:rPr lang="nb-NO" dirty="0" smtClean="0"/>
              <a:t> og flyplassen som del av reiseopplevelsen? Tromsø som </a:t>
            </a:r>
            <a:r>
              <a:rPr lang="nb-NO" dirty="0" smtClean="0"/>
              <a:t>en sentral </a:t>
            </a:r>
            <a:r>
              <a:rPr lang="nb-NO" dirty="0" err="1" smtClean="0"/>
              <a:t>hub</a:t>
            </a:r>
            <a:r>
              <a:rPr lang="nb-NO" dirty="0" smtClean="0"/>
              <a:t>. (Evenes, </a:t>
            </a:r>
            <a:r>
              <a:rPr lang="nb-NO" dirty="0" err="1" smtClean="0"/>
              <a:t>Bardufoos</a:t>
            </a:r>
            <a:r>
              <a:rPr lang="nb-NO" dirty="0" smtClean="0"/>
              <a:t>, Sørkjosen viktig).</a:t>
            </a:r>
            <a:endParaRPr lang="nb-NO" dirty="0" smtClean="0"/>
          </a:p>
          <a:p>
            <a:pPr lvl="0"/>
            <a:r>
              <a:rPr lang="nb-NO" dirty="0" smtClean="0"/>
              <a:t>Ny regional inndeling: Ansvar og oppgaver i endring</a:t>
            </a:r>
          </a:p>
          <a:p>
            <a:pPr lvl="1"/>
            <a:r>
              <a:rPr lang="nb-NO" dirty="0" smtClean="0"/>
              <a:t>eks. nye ruter for FOT-rutenettet? </a:t>
            </a:r>
          </a:p>
        </p:txBody>
      </p:sp>
      <p:pic>
        <p:nvPicPr>
          <p:cNvPr id="4" name="Bild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2879221" cy="336938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Godset krysser grenser!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”Fra kyst til marked”</a:t>
            </a:r>
            <a:endParaRPr lang="nb-NO" dirty="0"/>
          </a:p>
        </p:txBody>
      </p:sp>
      <p:pic>
        <p:nvPicPr>
          <p:cNvPr id="4" name="Picture 2" descr="C:\Users\Stig\Documents\Stigs dokumenter mai 2015\GODSTRANSPORTANALYSER NORDNORGE\Fra Kyst til marked_sjømat NN 2015\NordNorge_Veibelastningkart_sjomatnaeringen-2015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67" y="0"/>
            <a:ext cx="6033331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Tusen takk for oppmerksomheten!</a:t>
            </a:r>
            <a:endParaRPr lang="nb-NO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92" y="1307433"/>
            <a:ext cx="8622363" cy="4965030"/>
          </a:xfrm>
        </p:spPr>
      </p:pic>
    </p:spTree>
    <p:extLst>
      <p:ext uri="{BB962C8B-B14F-4D97-AF65-F5344CB8AC3E}">
        <p14:creationId xmlns:p14="http://schemas.microsoft.com/office/powerpoint/2010/main" val="33012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9654" y="783872"/>
            <a:ext cx="10515600" cy="926262"/>
          </a:xfrm>
        </p:spPr>
        <p:txBody>
          <a:bodyPr>
            <a:normAutofit fontScale="90000"/>
          </a:bodyPr>
          <a:lstStyle/>
          <a:p>
            <a:r>
              <a:rPr lang="nb-NO" altLang="nb-NO" b="1" dirty="0" smtClean="0">
                <a:cs typeface="Arial" panose="020B0604020202020204" pitchFamily="34" charset="0"/>
              </a:rPr>
              <a:t>Eksempler på hvordan samferdsel og infrastruktur krysser nye grenser </a:t>
            </a:r>
            <a:r>
              <a:rPr lang="nb-NO" altLang="nb-NO" b="1" dirty="0">
                <a:solidFill>
                  <a:srgbClr val="0082A3"/>
                </a:solidFill>
                <a:cs typeface="Arial" panose="020B0604020202020204" pitchFamily="34" charset="0"/>
              </a:rPr>
              <a:t/>
            </a:r>
            <a:br>
              <a:rPr lang="nb-NO" altLang="nb-NO" b="1" dirty="0">
                <a:solidFill>
                  <a:srgbClr val="0082A3"/>
                </a:solidFill>
                <a:cs typeface="Arial" panose="020B0604020202020204" pitchFamily="34" charset="0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3966" y="1981950"/>
            <a:ext cx="10515600" cy="4090737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nb-NO" b="1" dirty="0" smtClean="0"/>
              <a:t>1. Teknologisk utvikling – klima, miljø og drivstoff</a:t>
            </a:r>
            <a:endParaRPr lang="nb-NO" b="1" dirty="0"/>
          </a:p>
          <a:p>
            <a:pPr lvl="1"/>
            <a:r>
              <a:rPr lang="nb-NO" dirty="0" smtClean="0"/>
              <a:t>Hva </a:t>
            </a:r>
            <a:r>
              <a:rPr lang="nb-NO" dirty="0"/>
              <a:t>vil nye mål i NTP og «et grønt skifte» bety for måten vi velger å reise på i Troms</a:t>
            </a:r>
            <a:r>
              <a:rPr lang="nb-NO" dirty="0" smtClean="0"/>
              <a:t>?</a:t>
            </a:r>
          </a:p>
          <a:p>
            <a:pPr lvl="1"/>
            <a:r>
              <a:rPr lang="nb-NO" dirty="0" smtClean="0"/>
              <a:t>Regional strategi for klima og energi</a:t>
            </a:r>
          </a:p>
          <a:p>
            <a:pPr lvl="1"/>
            <a:r>
              <a:rPr lang="nb-NO" dirty="0" smtClean="0"/>
              <a:t>Elektrifisering </a:t>
            </a:r>
            <a:r>
              <a:rPr lang="nb-NO" dirty="0"/>
              <a:t>av bil og buss – </a:t>
            </a:r>
            <a:r>
              <a:rPr lang="nb-NO" dirty="0" smtClean="0"/>
              <a:t>etter </a:t>
            </a:r>
            <a:r>
              <a:rPr lang="nb-NO" dirty="0"/>
              <a:t>hvert </a:t>
            </a:r>
            <a:r>
              <a:rPr lang="nb-NO" dirty="0" smtClean="0"/>
              <a:t>ferge. Kanskje hurtigbåt?</a:t>
            </a:r>
            <a:endParaRPr lang="nb-NO" dirty="0"/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b="1" dirty="0" smtClean="0"/>
              <a:t>2. Nye smarte plattformer i byområder– Informasjon og planlegging</a:t>
            </a:r>
            <a:endParaRPr lang="nb-NO" b="1" dirty="0"/>
          </a:p>
          <a:p>
            <a:pPr lvl="1"/>
            <a:r>
              <a:rPr lang="nb-NO" dirty="0" smtClean="0"/>
              <a:t>Sanntidssystem </a:t>
            </a:r>
            <a:r>
              <a:rPr lang="nb-NO" dirty="0"/>
              <a:t>– inkludert avviksmeldinger</a:t>
            </a:r>
          </a:p>
          <a:p>
            <a:pPr lvl="1"/>
            <a:r>
              <a:rPr lang="nb-NO" dirty="0" smtClean="0"/>
              <a:t>Betalingsløsninger </a:t>
            </a:r>
            <a:r>
              <a:rPr lang="nb-NO" dirty="0"/>
              <a:t>– Suksess med mindre kontantbruk/</a:t>
            </a:r>
            <a:r>
              <a:rPr lang="nb-NO" dirty="0" err="1"/>
              <a:t>mobilett</a:t>
            </a:r>
            <a:r>
              <a:rPr lang="nb-NO" dirty="0"/>
              <a:t> mv.</a:t>
            </a:r>
          </a:p>
          <a:p>
            <a:pPr lvl="1"/>
            <a:r>
              <a:rPr lang="nb-NO" dirty="0"/>
              <a:t>Integrerte mobilitetsløsninger</a:t>
            </a:r>
          </a:p>
          <a:p>
            <a:pPr marL="0" lvl="0" indent="0">
              <a:buNone/>
            </a:pPr>
            <a:endParaRPr lang="nb-NO" b="1" dirty="0" smtClean="0"/>
          </a:p>
          <a:p>
            <a:pPr marL="0" lvl="0" indent="0">
              <a:buNone/>
            </a:pPr>
            <a:r>
              <a:rPr lang="nb-NO" b="1" dirty="0"/>
              <a:t>3</a:t>
            </a:r>
            <a:r>
              <a:rPr lang="nb-NO" b="1" dirty="0" smtClean="0"/>
              <a:t>. Intelligente transportsystemer - ITS</a:t>
            </a:r>
          </a:p>
          <a:p>
            <a:pPr lvl="1"/>
            <a:r>
              <a:rPr lang="nb-NO" sz="2500" dirty="0" smtClean="0"/>
              <a:t>Smartere løsninger på veg. Europaveg 8 til Finland som </a:t>
            </a:r>
            <a:r>
              <a:rPr lang="nb-NO" sz="2500" dirty="0" err="1" smtClean="0"/>
              <a:t>test-strekning</a:t>
            </a:r>
            <a:endParaRPr lang="nb-NO" sz="2500" dirty="0" smtClean="0"/>
          </a:p>
          <a:p>
            <a:pPr marL="0" indent="0">
              <a:buNone/>
            </a:pPr>
            <a:r>
              <a:rPr lang="nb-NO" dirty="0" smtClean="0"/>
              <a:t> </a:t>
            </a:r>
          </a:p>
          <a:p>
            <a:pPr marL="0" lvl="0" indent="0">
              <a:buNone/>
            </a:pPr>
            <a:r>
              <a:rPr lang="nb-NO" b="1" dirty="0" smtClean="0"/>
              <a:t>4. Samferdsel som utviklingsfaktor for reiselivet</a:t>
            </a:r>
          </a:p>
          <a:p>
            <a:pPr lvl="1"/>
            <a:r>
              <a:rPr lang="nb-NO" dirty="0" smtClean="0"/>
              <a:t>Bedret utnyttelse av mulighetene i eksisterende offentlig infrastruktur og transporttilbud</a:t>
            </a:r>
          </a:p>
          <a:p>
            <a:pPr lvl="1">
              <a:buNone/>
            </a:pPr>
            <a:endParaRPr lang="nb-NO" dirty="0"/>
          </a:p>
          <a:p>
            <a:pPr lvl="1"/>
            <a:endParaRPr lang="nb-NO" b="1" dirty="0"/>
          </a:p>
          <a:p>
            <a:pPr marL="0" lv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Målsettinger: NTP 2018-29 setter standard</a:t>
            </a:r>
            <a:endParaRPr lang="nb-NO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>
          <a:xfrm>
            <a:off x="838200" y="1601035"/>
            <a:ext cx="10515600" cy="4351338"/>
          </a:xfrm>
        </p:spPr>
        <p:txBody>
          <a:bodyPr>
            <a:noAutofit/>
          </a:bodyPr>
          <a:lstStyle/>
          <a:p>
            <a:r>
              <a:rPr lang="nb-NO" sz="2400" dirty="0"/>
              <a:t>Nye </a:t>
            </a:r>
            <a:r>
              <a:rPr lang="nb-NO" sz="2400" dirty="0" smtClean="0"/>
              <a:t>ferger </a:t>
            </a:r>
            <a:r>
              <a:rPr lang="nb-NO" sz="2400" dirty="0"/>
              <a:t>og hurtigbåter skal bruke biodrivstoff, lav- eller nullutslippsteknologi</a:t>
            </a:r>
          </a:p>
          <a:p>
            <a:r>
              <a:rPr lang="nb-NO" sz="2400" dirty="0"/>
              <a:t>Innen 2025 skal </a:t>
            </a:r>
            <a:r>
              <a:rPr lang="nb-NO" sz="2400" dirty="0" err="1" smtClean="0"/>
              <a:t>landstrøm</a:t>
            </a:r>
            <a:r>
              <a:rPr lang="nb-NO" sz="2400" dirty="0" smtClean="0"/>
              <a:t> </a:t>
            </a:r>
            <a:r>
              <a:rPr lang="nb-NO" sz="2400" dirty="0"/>
              <a:t>vare tilgjengelig for skip i de </a:t>
            </a:r>
            <a:r>
              <a:rPr lang="nb-NO" sz="2400" dirty="0" smtClean="0"/>
              <a:t>største </a:t>
            </a:r>
            <a:r>
              <a:rPr lang="nb-NO" sz="2400" dirty="0"/>
              <a:t>havnene</a:t>
            </a:r>
          </a:p>
          <a:p>
            <a:r>
              <a:rPr lang="nb-NO" sz="2400" dirty="0"/>
              <a:t>Inntil </a:t>
            </a:r>
            <a:r>
              <a:rPr lang="nb-NO" sz="2400" dirty="0" smtClean="0"/>
              <a:t>nullutslippskjøretøyene </a:t>
            </a:r>
            <a:r>
              <a:rPr lang="nb-NO" sz="2400" dirty="0"/>
              <a:t>tar over skal bensin- og dieselbilene som selges vare </a:t>
            </a:r>
            <a:r>
              <a:rPr lang="nb-NO" sz="2400" dirty="0" err="1"/>
              <a:t>ladbare</a:t>
            </a:r>
            <a:r>
              <a:rPr lang="nb-NO" sz="2400" dirty="0"/>
              <a:t> hybrider </a:t>
            </a:r>
          </a:p>
          <a:p>
            <a:r>
              <a:rPr lang="nb-NO" sz="2400" b="1" dirty="0"/>
              <a:t>Etter 2025 skal nye privatbiler, bybusser og </a:t>
            </a:r>
            <a:r>
              <a:rPr lang="nb-NO" sz="2400" b="1" dirty="0" smtClean="0"/>
              <a:t>varebiler være nullutslippskjøretøy</a:t>
            </a:r>
            <a:endParaRPr lang="nb-NO" sz="2400" b="1" dirty="0"/>
          </a:p>
          <a:p>
            <a:r>
              <a:rPr lang="nb-NO" sz="2400" b="1" dirty="0"/>
              <a:t>Innen 2030 skal nye tyngre varebiler, 75 prosent av nye langdistansebusser, 50 prosent av nye lastebiler vare </a:t>
            </a:r>
            <a:r>
              <a:rPr lang="nb-NO" sz="2400" b="1" dirty="0" smtClean="0"/>
              <a:t>nullutslippskjæretøy</a:t>
            </a:r>
            <a:endParaRPr lang="nb-NO" sz="2400" b="1" dirty="0"/>
          </a:p>
          <a:p>
            <a:r>
              <a:rPr lang="nb-NO" sz="2400" dirty="0"/>
              <a:t>Innen 2030 skal 40 prosent av alle skip i </a:t>
            </a:r>
            <a:r>
              <a:rPr lang="nb-NO" sz="2400" dirty="0" smtClean="0"/>
              <a:t>nærskipsfart </a:t>
            </a:r>
            <a:r>
              <a:rPr lang="nb-NO" sz="2400" dirty="0"/>
              <a:t>bruke biodrivstoff eller være lavutslipps- eller </a:t>
            </a:r>
            <a:r>
              <a:rPr lang="nb-NO" sz="2400" dirty="0" smtClean="0"/>
              <a:t>nullutslippsfartøy</a:t>
            </a:r>
            <a:endParaRPr lang="nb-NO" sz="2400" dirty="0"/>
          </a:p>
          <a:p>
            <a:r>
              <a:rPr lang="nb-NO" sz="2400" b="1" dirty="0" smtClean="0"/>
              <a:t>I </a:t>
            </a:r>
            <a:r>
              <a:rPr lang="nb-NO" sz="2400" b="1" dirty="0"/>
              <a:t>2050 skal transporten være </a:t>
            </a:r>
            <a:r>
              <a:rPr lang="nb-NO" sz="2400" b="1" dirty="0" smtClean="0"/>
              <a:t>tilnærmet </a:t>
            </a:r>
            <a:r>
              <a:rPr lang="nb-NO" sz="2400" b="1" dirty="0"/>
              <a:t>utslippsfri/ </a:t>
            </a:r>
            <a:r>
              <a:rPr lang="nb-NO" sz="2400" b="1" dirty="0" smtClean="0"/>
              <a:t>klimanøytral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1997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Regional strategi for klima og energi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idx="1"/>
          </p:nvPr>
        </p:nvSpPr>
        <p:spPr>
          <a:xfrm>
            <a:off x="838200" y="1825625"/>
            <a:ext cx="4289425" cy="4351338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Noen av ambisjonene: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Følge Stortingets målsetning om utslippsfri kollektivtrafikk innen 2025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«Smart planlegging», </a:t>
            </a:r>
            <a:r>
              <a:rPr lang="nb-NO" dirty="0"/>
              <a:t>b</a:t>
            </a:r>
            <a:r>
              <a:rPr lang="nb-NO" dirty="0" smtClean="0"/>
              <a:t>edre areal- og transportplanlegging for å redusere reisebehov og    –mengde.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Tilrettelegge for  energiøkonomisering av bygg «Smarte bygg»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Bistå kommunene i deres arbeid for å redusere utslipp og nærme seg det «grønne skifte»</a:t>
            </a:r>
            <a:endParaRPr lang="nb-NO" dirty="0"/>
          </a:p>
        </p:txBody>
      </p:sp>
      <p:sp>
        <p:nvSpPr>
          <p:cNvPr id="5" name="Plassholder for tekst 3"/>
          <p:cNvSpPr txBox="1">
            <a:spLocks/>
          </p:cNvSpPr>
          <p:nvPr/>
        </p:nvSpPr>
        <p:spPr>
          <a:xfrm>
            <a:off x="6665007" y="1858384"/>
            <a:ext cx="4289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/>
          <a:srcRect l="62242" t="19879" r="13028" b="604"/>
          <a:stretch/>
        </p:blipFill>
        <p:spPr>
          <a:xfrm>
            <a:off x="5834191" y="1793550"/>
            <a:ext cx="4260867" cy="4281339"/>
          </a:xfrm>
          <a:prstGeom prst="rect">
            <a:avLst/>
          </a:prstGeom>
        </p:spPr>
      </p:pic>
      <p:pic>
        <p:nvPicPr>
          <p:cNvPr id="7" name="Bild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El-buss</a:t>
            </a:r>
            <a:r>
              <a:rPr lang="nb-NO" b="1" dirty="0" smtClean="0"/>
              <a:t> i Troms</a:t>
            </a:r>
            <a:endParaRPr lang="nb-NO" b="1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22931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Det er flere byer i Norge og i utlandet som nå har erfaring </a:t>
            </a:r>
            <a:r>
              <a:rPr lang="nb-NO" sz="1800" dirty="0"/>
              <a:t>med </a:t>
            </a:r>
            <a:r>
              <a:rPr lang="nb-NO" sz="1800" dirty="0" smtClean="0"/>
              <a:t>elbusser, men </a:t>
            </a:r>
            <a:r>
              <a:rPr lang="nb-NO" sz="1800" dirty="0"/>
              <a:t>det er lite erfaring med elbusser i arktiske og topografiske forhold tilsvarende Tromsø.</a:t>
            </a:r>
          </a:p>
          <a:p>
            <a:endParaRPr lang="nb-NO" sz="1800" dirty="0" smtClean="0"/>
          </a:p>
          <a:p>
            <a:r>
              <a:rPr lang="nb-NO" sz="1800" dirty="0" smtClean="0"/>
              <a:t>Troms fylkeskommune har fått 4 </a:t>
            </a:r>
            <a:r>
              <a:rPr lang="nb-NO" sz="1800" dirty="0" err="1" smtClean="0"/>
              <a:t>mill</a:t>
            </a:r>
            <a:r>
              <a:rPr lang="nb-NO" sz="1800" dirty="0" smtClean="0"/>
              <a:t> kr fra </a:t>
            </a:r>
            <a:r>
              <a:rPr lang="nb-NO" sz="1800" dirty="0"/>
              <a:t>klimasats </a:t>
            </a:r>
            <a:r>
              <a:rPr lang="nb-NO" sz="1800" dirty="0" smtClean="0"/>
              <a:t>for testing av elbusser i Tromsø. (</a:t>
            </a:r>
            <a:r>
              <a:rPr lang="nb-NO" sz="1800" dirty="0">
                <a:hlinkClick r:id="rId3"/>
              </a:rPr>
              <a:t>http://www.miljodirektoratet.no</a:t>
            </a:r>
            <a:r>
              <a:rPr lang="nb-NO" sz="1800" dirty="0"/>
              <a:t>) </a:t>
            </a:r>
            <a:endParaRPr lang="nb-NO" sz="1800" dirty="0" smtClean="0"/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 smtClean="0"/>
              <a:t>Det er laget en utredning på valg av rute, ladeteknologi og nettkapasitet som trengs for en test i Tromsø</a:t>
            </a:r>
          </a:p>
          <a:p>
            <a:endParaRPr lang="nb-NO" sz="1800" dirty="0" smtClean="0"/>
          </a:p>
          <a:p>
            <a:r>
              <a:rPr lang="nb-NO" sz="1800" dirty="0" smtClean="0"/>
              <a:t>Ambisjon om større innfasing </a:t>
            </a:r>
            <a:r>
              <a:rPr lang="nb-NO" sz="1800" dirty="0"/>
              <a:t>av el buss i Tromsø fra </a:t>
            </a:r>
            <a:r>
              <a:rPr lang="nb-NO" sz="1800" dirty="0" smtClean="0"/>
              <a:t>2020</a:t>
            </a:r>
            <a:endParaRPr lang="nb-NO" sz="1800" dirty="0"/>
          </a:p>
          <a:p>
            <a:endParaRPr lang="nb-NO" sz="1800" dirty="0" smtClean="0"/>
          </a:p>
          <a:p>
            <a:endParaRPr lang="nb-NO" sz="1800" dirty="0"/>
          </a:p>
          <a:p>
            <a:endParaRPr lang="nb-NO" sz="1800" dirty="0" smtClean="0"/>
          </a:p>
          <a:p>
            <a:endParaRPr lang="nb-NO" sz="600" dirty="0" smtClean="0"/>
          </a:p>
          <a:p>
            <a:pPr marL="0" indent="0">
              <a:buNone/>
            </a:pPr>
            <a:r>
              <a:rPr lang="nb-NO" sz="1800" b="1" dirty="0" smtClean="0"/>
              <a:t>					</a:t>
            </a:r>
            <a:endParaRPr lang="nb-NO" sz="1800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/>
          <a:srcRect l="59874" t="32577" r="17671" b="10813"/>
          <a:stretch/>
        </p:blipFill>
        <p:spPr>
          <a:xfrm>
            <a:off x="6757558" y="2493866"/>
            <a:ext cx="4204632" cy="3312742"/>
          </a:xfrm>
          <a:prstGeom prst="rect">
            <a:avLst/>
          </a:prstGeom>
        </p:spPr>
      </p:pic>
      <p:pic>
        <p:nvPicPr>
          <p:cNvPr id="6" name="Bild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Sanntid - Viser når neste avgang kommer, eller ikke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5068" y="1840292"/>
            <a:ext cx="11225463" cy="4677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kern="0" dirty="0" smtClean="0">
                <a:latin typeface="Calibri" panose="020F0502020204030204" pitchFamily="34" charset="0"/>
              </a:rPr>
              <a:t>Informasjon </a:t>
            </a:r>
            <a:r>
              <a:rPr lang="nb-NO" sz="2000" kern="0" dirty="0">
                <a:latin typeface="Calibri" panose="020F0502020204030204" pitchFamily="34" charset="0"/>
              </a:rPr>
              <a:t>om </a:t>
            </a:r>
            <a:r>
              <a:rPr lang="nb-NO" sz="2000" u="sng" kern="0" dirty="0" err="1">
                <a:latin typeface="Calibri" panose="020F0502020204030204" pitchFamily="34" charset="0"/>
              </a:rPr>
              <a:t>sanntid</a:t>
            </a:r>
            <a:r>
              <a:rPr lang="nb-NO" sz="2000" u="sng" kern="0" dirty="0">
                <a:latin typeface="Calibri" panose="020F0502020204030204" pitchFamily="34" charset="0"/>
              </a:rPr>
              <a:t> og avvik </a:t>
            </a:r>
            <a:r>
              <a:rPr lang="nb-NO" sz="2000" kern="0" dirty="0">
                <a:latin typeface="Calibri" panose="020F0502020204030204" pitchFamily="34" charset="0"/>
              </a:rPr>
              <a:t>kan gis på </a:t>
            </a:r>
            <a:r>
              <a:rPr lang="nb-NO" sz="2000" kern="0" dirty="0" smtClean="0">
                <a:latin typeface="Calibri" panose="020F0502020204030204" pitchFamily="34" charset="0"/>
              </a:rPr>
              <a:t>alle </a:t>
            </a:r>
            <a:r>
              <a:rPr lang="nb-NO" sz="2000" kern="0" dirty="0">
                <a:latin typeface="Calibri" panose="020F0502020204030204" pitchFamily="34" charset="0"/>
              </a:rPr>
              <a:t>kanaler for </a:t>
            </a:r>
            <a:r>
              <a:rPr lang="nb-NO" sz="2000" kern="0" dirty="0" smtClean="0">
                <a:latin typeface="Calibri" panose="020F0502020204030204" pitchFamily="34" charset="0"/>
              </a:rPr>
              <a:t>kollektivinformasjon</a:t>
            </a:r>
          </a:p>
          <a:p>
            <a:r>
              <a:rPr lang="nb-NO" sz="2100" kern="0" dirty="0">
                <a:latin typeface="Calibri" panose="020F0502020204030204" pitchFamily="34" charset="0"/>
              </a:rPr>
              <a:t>Internett, mobil, skilt og </a:t>
            </a:r>
            <a:r>
              <a:rPr lang="nb-NO" sz="2100" kern="0" dirty="0" smtClean="0">
                <a:latin typeface="Calibri" panose="020F0502020204030204" pitchFamily="34" charset="0"/>
              </a:rPr>
              <a:t>skjermer</a:t>
            </a:r>
            <a:endParaRPr lang="nb-NO" sz="2100" kern="0" dirty="0">
              <a:latin typeface="Calibri" panose="020F0502020204030204" pitchFamily="34" charset="0"/>
            </a:endParaRPr>
          </a:p>
          <a:p>
            <a:r>
              <a:rPr lang="nb-NO" sz="2100" kern="0" dirty="0" smtClean="0">
                <a:latin typeface="Calibri" panose="020F0502020204030204" pitchFamily="34" charset="0"/>
              </a:rPr>
              <a:t>Underveis</a:t>
            </a:r>
            <a:r>
              <a:rPr lang="nb-NO" sz="2100" kern="0" dirty="0">
                <a:latin typeface="Calibri" panose="020F0502020204030204" pitchFamily="34" charset="0"/>
              </a:rPr>
              <a:t>, på holdeplass og i </a:t>
            </a:r>
            <a:r>
              <a:rPr lang="nb-NO" sz="2100" kern="0" dirty="0" smtClean="0">
                <a:latin typeface="Calibri" panose="020F0502020204030204" pitchFamily="34" charset="0"/>
              </a:rPr>
              <a:t>transportmidlet</a:t>
            </a:r>
          </a:p>
          <a:p>
            <a:r>
              <a:rPr lang="nb-NO" sz="2100" kern="0" dirty="0" smtClean="0">
                <a:latin typeface="Calibri" panose="020F0502020204030204" pitchFamily="34" charset="0"/>
              </a:rPr>
              <a:t>På skoler, kinoer, rådhus mv</a:t>
            </a:r>
            <a:r>
              <a:rPr lang="nb-NO" sz="2100" kern="0" dirty="0" smtClean="0">
                <a:latin typeface="Calibri" panose="020F0502020204030204" pitchFamily="34" charset="0"/>
              </a:rPr>
              <a:t>.</a:t>
            </a:r>
          </a:p>
          <a:p>
            <a:r>
              <a:rPr lang="nb-NO" sz="2100" kern="0" dirty="0" err="1" smtClean="0">
                <a:latin typeface="Calibri" panose="020F0502020204030204" pitchFamily="34" charset="0"/>
              </a:rPr>
              <a:t>Harstad,Tromsø</a:t>
            </a:r>
            <a:r>
              <a:rPr lang="nb-NO" sz="2100" kern="0" dirty="0">
                <a:latin typeface="Calibri" panose="020F0502020204030204" pitchFamily="34" charset="0"/>
              </a:rPr>
              <a:t> </a:t>
            </a:r>
            <a:r>
              <a:rPr lang="nb-NO" sz="2100" kern="0" dirty="0" smtClean="0">
                <a:latin typeface="Calibri" panose="020F0502020204030204" pitchFamily="34" charset="0"/>
              </a:rPr>
              <a:t>og rute 2 i 2017, opsjon videre</a:t>
            </a:r>
            <a:endParaRPr lang="nb-NO" sz="2100" kern="0" dirty="0">
              <a:latin typeface="Calibri" panose="020F05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95" y="2542674"/>
            <a:ext cx="5218136" cy="391360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89" y="4024563"/>
            <a:ext cx="3777915" cy="2833437"/>
          </a:xfrm>
          <a:prstGeom prst="rect">
            <a:avLst/>
          </a:prstGeom>
        </p:spPr>
      </p:pic>
      <p:pic>
        <p:nvPicPr>
          <p:cNvPr id="7" name="Bild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Forskning og utvikling – Smarte løsninger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331864" cy="4351338"/>
          </a:xfrm>
        </p:spPr>
        <p:txBody>
          <a:bodyPr>
            <a:normAutofit fontScale="92500" lnSpcReduction="10000"/>
          </a:bodyPr>
          <a:lstStyle/>
          <a:p>
            <a:endParaRPr lang="nb-NO" sz="1600" dirty="0" smtClean="0"/>
          </a:p>
          <a:p>
            <a:r>
              <a:rPr lang="nb-NO" sz="1600" b="1" dirty="0" err="1" smtClean="0"/>
              <a:t>Horizon</a:t>
            </a:r>
            <a:r>
              <a:rPr lang="nb-NO" sz="1600" b="1" dirty="0" smtClean="0"/>
              <a:t> 2020:</a:t>
            </a:r>
          </a:p>
          <a:p>
            <a:pPr marL="285750" indent="-285750">
              <a:buFontTx/>
              <a:buChar char="-"/>
            </a:pPr>
            <a:r>
              <a:rPr lang="nb-NO" sz="1600" dirty="0" smtClean="0"/>
              <a:t>Midler til innovasjon og forskning </a:t>
            </a:r>
          </a:p>
          <a:p>
            <a:r>
              <a:rPr lang="nb-NO" sz="1600" dirty="0" smtClean="0"/>
              <a:t>      knyttet til bærekraftig mobilitet</a:t>
            </a:r>
          </a:p>
          <a:p>
            <a:pPr marL="285750" indent="-285750">
              <a:buFontTx/>
              <a:buChar char="-"/>
            </a:pPr>
            <a:r>
              <a:rPr lang="nb-NO" sz="1600" dirty="0" smtClean="0"/>
              <a:t>«Smart samfunnsutvikling»</a:t>
            </a:r>
          </a:p>
          <a:p>
            <a:pPr marL="285750" indent="-285750">
              <a:buFontTx/>
              <a:buChar char="-"/>
            </a:pPr>
            <a:endParaRPr lang="nb-NO" sz="1600" dirty="0" smtClean="0"/>
          </a:p>
          <a:p>
            <a:pPr marL="285750" indent="-285750">
              <a:buFontTx/>
              <a:buChar char="-"/>
            </a:pPr>
            <a:r>
              <a:rPr lang="nb-NO" sz="1600" dirty="0" smtClean="0"/>
              <a:t>«Cross </a:t>
            </a:r>
            <a:r>
              <a:rPr lang="nb-NO" sz="1600" dirty="0" err="1" smtClean="0"/>
              <a:t>Move</a:t>
            </a:r>
            <a:r>
              <a:rPr lang="nb-NO" sz="1600" dirty="0" smtClean="0"/>
              <a:t>»:</a:t>
            </a:r>
          </a:p>
          <a:p>
            <a:pPr marL="742950" lvl="1" indent="-285750">
              <a:buFontTx/>
              <a:buChar char="-"/>
            </a:pPr>
            <a:r>
              <a:rPr lang="nb-NO" sz="1600" dirty="0" smtClean="0"/>
              <a:t>Troms fylkeskommune er med på en søknad om 3 mill euro. Utvikle løsning for integrering av store datamengder for bedre informasjon om transportvalg mellom regionene rundt </a:t>
            </a:r>
            <a:r>
              <a:rPr lang="nb-NO" sz="1600" dirty="0" err="1" smtClean="0"/>
              <a:t>Oulu</a:t>
            </a:r>
            <a:r>
              <a:rPr lang="nb-NO" sz="1600" dirty="0" smtClean="0"/>
              <a:t>, Luleå og Tromsø.</a:t>
            </a:r>
          </a:p>
          <a:p>
            <a:pPr marL="285750" indent="-285750">
              <a:buFontTx/>
              <a:buChar char="-"/>
            </a:pPr>
            <a:r>
              <a:rPr lang="nb-NO" sz="1600" dirty="0" smtClean="0"/>
              <a:t>«</a:t>
            </a:r>
            <a:r>
              <a:rPr lang="nb-NO" sz="1600" dirty="0" err="1" smtClean="0"/>
              <a:t>Vicinity</a:t>
            </a:r>
            <a:r>
              <a:rPr lang="nb-NO" sz="1600" dirty="0" smtClean="0"/>
              <a:t>»: </a:t>
            </a:r>
          </a:p>
          <a:p>
            <a:pPr marL="742950" lvl="1" indent="-285750">
              <a:buFontTx/>
              <a:buChar char="-"/>
            </a:pPr>
            <a:r>
              <a:rPr lang="nb-NO" sz="1600" dirty="0" smtClean="0"/>
              <a:t>Deltar i prosjekt for å utvikle smarte løsninger for innbyggere i nærområder i Tromsø, gjennom integrering av </a:t>
            </a:r>
            <a:r>
              <a:rPr lang="nb-NO" sz="1600" dirty="0" err="1" smtClean="0"/>
              <a:t>IoT</a:t>
            </a:r>
            <a:r>
              <a:rPr lang="nb-NO" sz="1600" dirty="0" smtClean="0"/>
              <a:t> («</a:t>
            </a:r>
            <a:r>
              <a:rPr lang="nb-NO" sz="1600" dirty="0" err="1" smtClean="0"/>
              <a:t>internet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things</a:t>
            </a:r>
            <a:r>
              <a:rPr lang="nb-NO" sz="1600" dirty="0" smtClean="0"/>
              <a:t>»). </a:t>
            </a:r>
            <a:r>
              <a:rPr lang="nb-NO" sz="1600" dirty="0" err="1" smtClean="0"/>
              <a:t>F.eks</a:t>
            </a:r>
            <a:r>
              <a:rPr lang="nb-NO" sz="1600" dirty="0" smtClean="0"/>
              <a:t> bedre informasjon om transporttilbud, lettere å finne ledig p-plass, verktøy for eldre osv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/>
          <a:srcRect l="10394" t="25776" r="59399" b="20522"/>
          <a:stretch/>
        </p:blipFill>
        <p:spPr>
          <a:xfrm>
            <a:off x="6387642" y="2060298"/>
            <a:ext cx="5408263" cy="3004591"/>
          </a:xfrm>
          <a:prstGeom prst="rect">
            <a:avLst/>
          </a:prstGeom>
        </p:spPr>
      </p:pic>
      <p:pic>
        <p:nvPicPr>
          <p:cNvPr id="5" name="Bild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610726" cy="1325563"/>
          </a:xfrm>
        </p:spPr>
        <p:txBody>
          <a:bodyPr/>
          <a:lstStyle/>
          <a:p>
            <a:r>
              <a:rPr lang="nb-NO" b="1" dirty="0" err="1" smtClean="0"/>
              <a:t>Mobilett</a:t>
            </a:r>
            <a:endParaRPr lang="nb-NO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42" y="365127"/>
            <a:ext cx="3401529" cy="6047164"/>
          </a:xfrm>
        </p:spPr>
      </p:pic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741947" y="1547208"/>
            <a:ext cx="5181600" cy="4351338"/>
          </a:xfrm>
        </p:spPr>
        <p:txBody>
          <a:bodyPr>
            <a:normAutofit/>
          </a:bodyPr>
          <a:lstStyle/>
          <a:p>
            <a:r>
              <a:rPr lang="nb-NO" dirty="0" smtClean="0"/>
              <a:t>Enklere </a:t>
            </a:r>
            <a:r>
              <a:rPr lang="nb-NO" dirty="0"/>
              <a:t>for </a:t>
            </a:r>
            <a:r>
              <a:rPr lang="nb-NO" dirty="0" smtClean="0"/>
              <a:t>passasjeren</a:t>
            </a:r>
            <a:endParaRPr lang="nb-NO" dirty="0"/>
          </a:p>
          <a:p>
            <a:r>
              <a:rPr lang="nb-NO" dirty="0" smtClean="0"/>
              <a:t>Påstigningstid redusert</a:t>
            </a:r>
            <a:endParaRPr lang="nb-NO" dirty="0"/>
          </a:p>
          <a:p>
            <a:r>
              <a:rPr lang="nb-NO" dirty="0" smtClean="0"/>
              <a:t>Ranssikkerhet styrket</a:t>
            </a:r>
            <a:endParaRPr lang="nb-NO" dirty="0"/>
          </a:p>
          <a:p>
            <a:r>
              <a:rPr lang="nb-NO" dirty="0"/>
              <a:t>K</a:t>
            </a:r>
            <a:r>
              <a:rPr lang="nb-NO" dirty="0" smtClean="0"/>
              <a:t>ontantløst </a:t>
            </a:r>
            <a:r>
              <a:rPr lang="nb-NO" dirty="0"/>
              <a:t>samfunn </a:t>
            </a:r>
            <a:endParaRPr lang="nb-NO" dirty="0" smtClean="0"/>
          </a:p>
          <a:p>
            <a:r>
              <a:rPr lang="nb-NO" dirty="0"/>
              <a:t>U</a:t>
            </a:r>
            <a:r>
              <a:rPr lang="nb-NO" dirty="0" smtClean="0"/>
              <a:t>tnytter </a:t>
            </a:r>
            <a:r>
              <a:rPr lang="nb-NO" dirty="0"/>
              <a:t>ny teknologi og lettere å endre </a:t>
            </a:r>
            <a:r>
              <a:rPr lang="nb-NO" dirty="0" smtClean="0"/>
              <a:t>tilbudet (</a:t>
            </a:r>
            <a:r>
              <a:rPr lang="nb-NO" dirty="0" smtClean="0"/>
              <a:t>fleksibilitet)</a:t>
            </a:r>
            <a:endParaRPr lang="nb-NO" dirty="0"/>
          </a:p>
          <a:p>
            <a:endParaRPr lang="nb-NO" dirty="0"/>
          </a:p>
        </p:txBody>
      </p:sp>
      <p:pic>
        <p:nvPicPr>
          <p:cNvPr id="8" name="Bild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6874" y="-38016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/>
              <a:t>Intelligente transportsystemer – </a:t>
            </a:r>
            <a:r>
              <a:rPr lang="nb-NO" b="1" dirty="0" smtClean="0"/>
              <a:t>ITS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55557" y="1287547"/>
            <a:ext cx="9533021" cy="4901956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ITS </a:t>
            </a:r>
            <a:r>
              <a:rPr lang="nb-NO" dirty="0"/>
              <a:t>handler om å utnytte tilgjengelig informasjon på beste mulige </a:t>
            </a:r>
            <a:r>
              <a:rPr lang="nb-NO" dirty="0" smtClean="0"/>
              <a:t>måte</a:t>
            </a:r>
          </a:p>
          <a:p>
            <a:r>
              <a:rPr lang="nb-NO" dirty="0" smtClean="0"/>
              <a:t>Hvis </a:t>
            </a:r>
            <a:r>
              <a:rPr lang="nb-NO" dirty="0"/>
              <a:t>trafikantene kan få god informasjon om føreforhold og hendelser på vegen, blir planleggingen av kjøreturen bedre og ferden blir tryggere</a:t>
            </a:r>
            <a:r>
              <a:rPr lang="nb-NO" dirty="0" smtClean="0"/>
              <a:t>.</a:t>
            </a:r>
          </a:p>
          <a:p>
            <a:r>
              <a:rPr lang="nb-NO" dirty="0" smtClean="0"/>
              <a:t>Noen </a:t>
            </a:r>
            <a:r>
              <a:rPr lang="nb-NO" dirty="0"/>
              <a:t>andre eksempler på ITS er variable fartsgrenser, som justeres utfra føreforholdene, varsling til trafikanter om dyr i vegbanen og værovervåkning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u="sng" dirty="0" smtClean="0"/>
              <a:t>Pilotprosjekt ITS-løsninger på E 8:</a:t>
            </a:r>
          </a:p>
          <a:p>
            <a:r>
              <a:rPr lang="nb-NO" dirty="0" smtClean="0"/>
              <a:t>3-årig samarbeidsavtale med Finland</a:t>
            </a:r>
          </a:p>
          <a:p>
            <a:r>
              <a:rPr lang="nb-NO" dirty="0" smtClean="0"/>
              <a:t>Statsbudsjettet 2017 - 30 mill. i kompensasjonsmidler</a:t>
            </a:r>
          </a:p>
          <a:p>
            <a:pPr marL="0" indent="0">
              <a:buNone/>
            </a:pPr>
            <a:r>
              <a:rPr lang="nb-NO" dirty="0" smtClean="0"/>
              <a:t>Pilotprosjektet er under utvikling, men kan bety at vi får;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ørerløse transporter – lastebiler i tog</a:t>
            </a:r>
          </a:p>
          <a:p>
            <a:pPr lvl="1"/>
            <a:r>
              <a:rPr lang="nb-NO" dirty="0" smtClean="0"/>
              <a:t>Sanntidsinformasjon for logistikkoperatører, vareeiere og kunder</a:t>
            </a:r>
          </a:p>
          <a:p>
            <a:pPr lvl="1"/>
            <a:r>
              <a:rPr lang="nb-NO" dirty="0" smtClean="0"/>
              <a:t>Avviksmeldinger ved stengt vegbane, behov for kjetting mv.</a:t>
            </a:r>
            <a:endParaRPr lang="nb-NO" dirty="0"/>
          </a:p>
          <a:p>
            <a:pPr lvl="1"/>
            <a:r>
              <a:rPr lang="nb-NO" dirty="0" smtClean="0"/>
              <a:t>Utnyttelse </a:t>
            </a:r>
            <a:r>
              <a:rPr lang="nb-NO" dirty="0"/>
              <a:t>av vegbanen/slitasje-vedlikehold </a:t>
            </a:r>
            <a:r>
              <a:rPr lang="nb-NO" dirty="0" smtClean="0"/>
              <a:t>(</a:t>
            </a:r>
            <a:r>
              <a:rPr lang="nb-NO" dirty="0" err="1" smtClean="0"/>
              <a:t>Vegscannnig</a:t>
            </a:r>
            <a:r>
              <a:rPr lang="nb-NO" dirty="0" smtClean="0"/>
              <a:t>)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elles </a:t>
            </a:r>
            <a:r>
              <a:rPr lang="nb-NO" dirty="0"/>
              <a:t>tanker om investering over fylkesgrenser og </a:t>
            </a:r>
            <a:r>
              <a:rPr lang="nb-NO" dirty="0" smtClean="0"/>
              <a:t>riksgrenser</a:t>
            </a:r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6336978"/>
            <a:ext cx="1160575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10298</TotalTime>
  <Words>780</Words>
  <Application>Microsoft Office PowerPoint</Application>
  <PresentationFormat>Widescreen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Office-tema</vt:lpstr>
      <vt:lpstr>PowerPoint-presentasjon</vt:lpstr>
      <vt:lpstr>Eksempler på hvordan samferdsel og infrastruktur krysser nye grenser  </vt:lpstr>
      <vt:lpstr>Målsettinger: NTP 2018-29 setter standard</vt:lpstr>
      <vt:lpstr>Regional strategi for klima og energi  </vt:lpstr>
      <vt:lpstr>El-buss i Troms</vt:lpstr>
      <vt:lpstr>Sanntid - Viser når neste avgang kommer, eller ikke</vt:lpstr>
      <vt:lpstr>Forskning og utvikling – Smarte løsninger</vt:lpstr>
      <vt:lpstr>Mobilett</vt:lpstr>
      <vt:lpstr>Intelligente transportsystemer – ITS </vt:lpstr>
      <vt:lpstr>Samferdsel som utviklingsfaktor for reiselivet </vt:lpstr>
      <vt:lpstr>Godset krysser grenser!  ”Fra kyst til marked”</vt:lpstr>
      <vt:lpstr>Tusen takk for oppmerksomheten!</vt:lpstr>
    </vt:vector>
  </TitlesOfParts>
  <Company>Nordland fylkeskommune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Berit Stensland</dc:creator>
  <cp:lastModifiedBy>Ivar B Prestbakmo</cp:lastModifiedBy>
  <cp:revision>145</cp:revision>
  <cp:lastPrinted>2016-11-01T06:54:20Z</cp:lastPrinted>
  <dcterms:created xsi:type="dcterms:W3CDTF">2015-10-22T08:43:29Z</dcterms:created>
  <dcterms:modified xsi:type="dcterms:W3CDTF">2016-11-01T07:07:39Z</dcterms:modified>
</cp:coreProperties>
</file>