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jpg" ContentType="image/jpe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419" r:id="rId3"/>
    <p:sldId id="437" r:id="rId4"/>
    <p:sldId id="438" r:id="rId5"/>
    <p:sldId id="439" r:id="rId6"/>
    <p:sldId id="436" r:id="rId7"/>
    <p:sldId id="440" r:id="rId8"/>
    <p:sldId id="441" r:id="rId9"/>
    <p:sldId id="442" r:id="rId10"/>
    <p:sldId id="444" r:id="rId11"/>
    <p:sldId id="339" r:id="rId12"/>
    <p:sldId id="445" r:id="rId13"/>
    <p:sldId id="446" r:id="rId14"/>
    <p:sldId id="432" r:id="rId15"/>
    <p:sldId id="384" r:id="rId16"/>
    <p:sldId id="447" r:id="rId17"/>
    <p:sldId id="450" r:id="rId18"/>
    <p:sldId id="448" r:id="rId19"/>
    <p:sldId id="449" r:id="rId20"/>
    <p:sldId id="434" r:id="rId21"/>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AFE7"/>
    <a:srgbClr val="006CBA"/>
    <a:srgbClr val="336699"/>
    <a:srgbClr val="3399C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7"/>
    <p:restoredTop sz="93471"/>
  </p:normalViewPr>
  <p:slideViewPr>
    <p:cSldViewPr snapToGrid="0" snapToObjects="1">
      <p:cViewPr>
        <p:scale>
          <a:sx n="97" d="100"/>
          <a:sy n="97" d="100"/>
        </p:scale>
        <p:origin x="80"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regnear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Serie 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0478395061728395"/>
                  <c:y val="-1.18182894746487E-1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462962962962963"/>
                  <c:y val="-0.12892828364222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771604938271605"/>
                  <c:y val="-0.0032232070910556"/>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324074074074074"/>
                  <c:y val="0.0805801772763901"/>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185185185185185"/>
                  <c:y val="0.10314262691377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extLst>
          </c:dLbls>
          <c:cat>
            <c:strRef>
              <c:f>'Ark1'!$A$2:$A$6</c:f>
              <c:strCache>
                <c:ptCount val="5"/>
                <c:pt idx="0">
                  <c:v>Aktiviter/Attraksjoner</c:v>
                </c:pt>
                <c:pt idx="1">
                  <c:v>Overnatting/Servering</c:v>
                </c:pt>
                <c:pt idx="2">
                  <c:v>DMC</c:v>
                </c:pt>
                <c:pt idx="3">
                  <c:v>Reg Incoming</c:v>
                </c:pt>
                <c:pt idx="4">
                  <c:v>Transport</c:v>
                </c:pt>
              </c:strCache>
            </c:strRef>
          </c:cat>
          <c:val>
            <c:numRef>
              <c:f>'Ark1'!$B$2:$B$6</c:f>
              <c:numCache>
                <c:formatCode>General</c:formatCode>
                <c:ptCount val="5"/>
                <c:pt idx="0">
                  <c:v>44.0</c:v>
                </c:pt>
                <c:pt idx="1">
                  <c:v>12.0</c:v>
                </c:pt>
                <c:pt idx="2">
                  <c:v>8.0</c:v>
                </c:pt>
                <c:pt idx="3">
                  <c:v>7.0</c:v>
                </c:pt>
                <c:pt idx="4">
                  <c:v>4.0</c:v>
                </c:pt>
              </c:numCache>
            </c:numRef>
          </c:val>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631861937396714"/>
          <c:y val="0.385939203207979"/>
          <c:w val="0.352016865947312"/>
          <c:h val="0.38521309332707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E42057-DD20-D948-852F-52985F361FF8}" type="doc">
      <dgm:prSet loTypeId="urn:microsoft.com/office/officeart/2005/8/layout/venn1" loCatId="" qsTypeId="urn:microsoft.com/office/officeart/2005/8/quickstyle/simple4" qsCatId="simple" csTypeId="urn:microsoft.com/office/officeart/2005/8/colors/accent6_2" csCatId="accent6" phldr="1"/>
      <dgm:spPr/>
    </dgm:pt>
    <dgm:pt modelId="{CD993517-0E5C-4448-9255-2E678BFFF817}">
      <dgm:prSet phldrT="[Tekst]"/>
      <dgm:spPr>
        <a:gradFill rotWithShape="0">
          <a:gsLst>
            <a:gs pos="0">
              <a:schemeClr val="accent6">
                <a:hueOff val="0"/>
                <a:satOff val="0"/>
                <a:lumOff val="0"/>
                <a:tint val="100000"/>
                <a:shade val="100000"/>
                <a:satMod val="130000"/>
              </a:schemeClr>
            </a:gs>
            <a:gs pos="100000">
              <a:schemeClr val="accent6">
                <a:alpha val="50000"/>
                <a:hueOff val="0"/>
                <a:satOff val="0"/>
                <a:lumOff val="0"/>
                <a:alphaOff val="0"/>
                <a:tint val="50000"/>
                <a:shade val="100000"/>
                <a:satMod val="350000"/>
              </a:schemeClr>
            </a:gs>
          </a:gsLst>
        </a:gradFill>
      </dgm:spPr>
      <dgm:t>
        <a:bodyPr/>
        <a:lstStyle/>
        <a:p>
          <a:pPr>
            <a:spcAft>
              <a:spcPts val="0"/>
            </a:spcAft>
          </a:pPr>
          <a:r>
            <a:rPr lang="nb-NO" b="1" dirty="0" smtClean="0"/>
            <a:t>Besøks</a:t>
          </a:r>
        </a:p>
        <a:p>
          <a:pPr>
            <a:spcAft>
              <a:spcPts val="0"/>
            </a:spcAft>
          </a:pPr>
          <a:r>
            <a:rPr lang="nb-NO" b="1" dirty="0" smtClean="0"/>
            <a:t>attraktivitet</a:t>
          </a:r>
          <a:endParaRPr lang="nb-NO" b="1" dirty="0"/>
        </a:p>
      </dgm:t>
    </dgm:pt>
    <dgm:pt modelId="{6410E0F2-392C-984F-BDF3-C8CE9D83C06F}" type="parTrans" cxnId="{77834563-D1E6-694A-9190-779C11B7AF38}">
      <dgm:prSet/>
      <dgm:spPr/>
      <dgm:t>
        <a:bodyPr/>
        <a:lstStyle/>
        <a:p>
          <a:endParaRPr lang="nb-NO"/>
        </a:p>
      </dgm:t>
    </dgm:pt>
    <dgm:pt modelId="{A9158780-A77D-2049-BF7D-CE845102C987}" type="sibTrans" cxnId="{77834563-D1E6-694A-9190-779C11B7AF38}">
      <dgm:prSet/>
      <dgm:spPr/>
      <dgm:t>
        <a:bodyPr/>
        <a:lstStyle/>
        <a:p>
          <a:endParaRPr lang="nb-NO"/>
        </a:p>
      </dgm:t>
    </dgm:pt>
    <dgm:pt modelId="{046158D3-7B9A-6A44-AD35-95147B6AEF25}">
      <dgm:prSet phldrT="[Tekst]"/>
      <dgm:spPr>
        <a:solidFill>
          <a:srgbClr val="00B050">
            <a:alpha val="60000"/>
          </a:srgbClr>
        </a:solidFill>
      </dgm:spPr>
      <dgm:t>
        <a:bodyPr/>
        <a:lstStyle/>
        <a:p>
          <a:r>
            <a:rPr lang="nb-NO" b="1" dirty="0" smtClean="0"/>
            <a:t>Arbeidskraft-attraktivitet</a:t>
          </a:r>
          <a:endParaRPr lang="nb-NO" b="1" dirty="0"/>
        </a:p>
      </dgm:t>
    </dgm:pt>
    <dgm:pt modelId="{6D9F278B-1ADC-6E4C-B914-C19F0E09B1A0}" type="parTrans" cxnId="{2BABD2D2-0A4F-D146-B988-4316D0EBD723}">
      <dgm:prSet/>
      <dgm:spPr/>
      <dgm:t>
        <a:bodyPr/>
        <a:lstStyle/>
        <a:p>
          <a:endParaRPr lang="nb-NO"/>
        </a:p>
      </dgm:t>
    </dgm:pt>
    <dgm:pt modelId="{CD4629A4-E31E-1F45-A149-A15C711BDB9D}" type="sibTrans" cxnId="{2BABD2D2-0A4F-D146-B988-4316D0EBD723}">
      <dgm:prSet/>
      <dgm:spPr/>
      <dgm:t>
        <a:bodyPr/>
        <a:lstStyle/>
        <a:p>
          <a:endParaRPr lang="nb-NO"/>
        </a:p>
      </dgm:t>
    </dgm:pt>
    <dgm:pt modelId="{B9A2FFC2-D162-1047-853F-B5377AB5A540}">
      <dgm:prSet phldrT="[Tekst]"/>
      <dgm:spPr>
        <a:solidFill>
          <a:schemeClr val="tx2">
            <a:lumMod val="60000"/>
            <a:lumOff val="40000"/>
            <a:alpha val="69000"/>
          </a:schemeClr>
        </a:solidFill>
      </dgm:spPr>
      <dgm:t>
        <a:bodyPr/>
        <a:lstStyle/>
        <a:p>
          <a:pPr algn="ctr">
            <a:spcAft>
              <a:spcPts val="0"/>
            </a:spcAft>
          </a:pPr>
          <a:r>
            <a:rPr lang="nb-NO" b="1" dirty="0" smtClean="0"/>
            <a:t>Bosteds-</a:t>
          </a:r>
        </a:p>
        <a:p>
          <a:pPr algn="ctr">
            <a:spcAft>
              <a:spcPts val="0"/>
            </a:spcAft>
          </a:pPr>
          <a:r>
            <a:rPr lang="nb-NO" b="1" dirty="0" smtClean="0"/>
            <a:t>attraktivitet</a:t>
          </a:r>
          <a:endParaRPr lang="nb-NO" b="1" dirty="0"/>
        </a:p>
      </dgm:t>
    </dgm:pt>
    <dgm:pt modelId="{AC08E05F-0CAA-884F-8694-22A7DEB706EB}" type="parTrans" cxnId="{2207D1E2-862E-E641-87FF-892B928EB80C}">
      <dgm:prSet/>
      <dgm:spPr/>
      <dgm:t>
        <a:bodyPr/>
        <a:lstStyle/>
        <a:p>
          <a:endParaRPr lang="nb-NO"/>
        </a:p>
      </dgm:t>
    </dgm:pt>
    <dgm:pt modelId="{509BF308-E11E-6241-AC7E-0D2B49F4A3D5}" type="sibTrans" cxnId="{2207D1E2-862E-E641-87FF-892B928EB80C}">
      <dgm:prSet/>
      <dgm:spPr/>
      <dgm:t>
        <a:bodyPr/>
        <a:lstStyle/>
        <a:p>
          <a:endParaRPr lang="nb-NO"/>
        </a:p>
      </dgm:t>
    </dgm:pt>
    <dgm:pt modelId="{713FACFD-E329-BC48-91EE-99471B00146C}" type="pres">
      <dgm:prSet presAssocID="{EDE42057-DD20-D948-852F-52985F361FF8}" presName="compositeShape" presStyleCnt="0">
        <dgm:presLayoutVars>
          <dgm:chMax val="7"/>
          <dgm:dir/>
          <dgm:resizeHandles val="exact"/>
        </dgm:presLayoutVars>
      </dgm:prSet>
      <dgm:spPr/>
    </dgm:pt>
    <dgm:pt modelId="{CF681798-C1CE-2245-8415-B54330FB0596}" type="pres">
      <dgm:prSet presAssocID="{CD993517-0E5C-4448-9255-2E678BFFF817}" presName="circ1" presStyleLbl="vennNode1" presStyleIdx="0" presStyleCnt="3"/>
      <dgm:spPr/>
      <dgm:t>
        <a:bodyPr/>
        <a:lstStyle/>
        <a:p>
          <a:endParaRPr lang="nb-NO"/>
        </a:p>
      </dgm:t>
    </dgm:pt>
    <dgm:pt modelId="{202A4337-4213-5F48-B1D8-6C42A9EAAFCB}" type="pres">
      <dgm:prSet presAssocID="{CD993517-0E5C-4448-9255-2E678BFFF817}" presName="circ1Tx" presStyleLbl="revTx" presStyleIdx="0" presStyleCnt="0">
        <dgm:presLayoutVars>
          <dgm:chMax val="0"/>
          <dgm:chPref val="0"/>
          <dgm:bulletEnabled val="1"/>
        </dgm:presLayoutVars>
      </dgm:prSet>
      <dgm:spPr/>
      <dgm:t>
        <a:bodyPr/>
        <a:lstStyle/>
        <a:p>
          <a:endParaRPr lang="nb-NO"/>
        </a:p>
      </dgm:t>
    </dgm:pt>
    <dgm:pt modelId="{50CCDB93-B064-BE4E-9884-E4BF45ADFC10}" type="pres">
      <dgm:prSet presAssocID="{046158D3-7B9A-6A44-AD35-95147B6AEF25}" presName="circ2" presStyleLbl="vennNode1" presStyleIdx="1" presStyleCnt="3"/>
      <dgm:spPr/>
      <dgm:t>
        <a:bodyPr/>
        <a:lstStyle/>
        <a:p>
          <a:endParaRPr lang="nb-NO"/>
        </a:p>
      </dgm:t>
    </dgm:pt>
    <dgm:pt modelId="{40CFD6E0-C658-8649-A3F4-70CDBDF26C8C}" type="pres">
      <dgm:prSet presAssocID="{046158D3-7B9A-6A44-AD35-95147B6AEF25}" presName="circ2Tx" presStyleLbl="revTx" presStyleIdx="0" presStyleCnt="0">
        <dgm:presLayoutVars>
          <dgm:chMax val="0"/>
          <dgm:chPref val="0"/>
          <dgm:bulletEnabled val="1"/>
        </dgm:presLayoutVars>
      </dgm:prSet>
      <dgm:spPr/>
      <dgm:t>
        <a:bodyPr/>
        <a:lstStyle/>
        <a:p>
          <a:endParaRPr lang="nb-NO"/>
        </a:p>
      </dgm:t>
    </dgm:pt>
    <dgm:pt modelId="{DDCB8F42-4296-954F-9381-F58C577E3254}" type="pres">
      <dgm:prSet presAssocID="{B9A2FFC2-D162-1047-853F-B5377AB5A540}" presName="circ3" presStyleLbl="vennNode1" presStyleIdx="2" presStyleCnt="3"/>
      <dgm:spPr/>
      <dgm:t>
        <a:bodyPr/>
        <a:lstStyle/>
        <a:p>
          <a:endParaRPr lang="nb-NO"/>
        </a:p>
      </dgm:t>
    </dgm:pt>
    <dgm:pt modelId="{85DA2AF2-C79D-5244-81A6-DA1603E5A07F}" type="pres">
      <dgm:prSet presAssocID="{B9A2FFC2-D162-1047-853F-B5377AB5A540}" presName="circ3Tx" presStyleLbl="revTx" presStyleIdx="0" presStyleCnt="0">
        <dgm:presLayoutVars>
          <dgm:chMax val="0"/>
          <dgm:chPref val="0"/>
          <dgm:bulletEnabled val="1"/>
        </dgm:presLayoutVars>
      </dgm:prSet>
      <dgm:spPr/>
      <dgm:t>
        <a:bodyPr/>
        <a:lstStyle/>
        <a:p>
          <a:endParaRPr lang="nb-NO"/>
        </a:p>
      </dgm:t>
    </dgm:pt>
  </dgm:ptLst>
  <dgm:cxnLst>
    <dgm:cxn modelId="{65349A1F-5B68-5541-AC6D-4EA72D9DC91A}" type="presOf" srcId="{B9A2FFC2-D162-1047-853F-B5377AB5A540}" destId="{DDCB8F42-4296-954F-9381-F58C577E3254}" srcOrd="0" destOrd="0" presId="urn:microsoft.com/office/officeart/2005/8/layout/venn1"/>
    <dgm:cxn modelId="{2BABD2D2-0A4F-D146-B988-4316D0EBD723}" srcId="{EDE42057-DD20-D948-852F-52985F361FF8}" destId="{046158D3-7B9A-6A44-AD35-95147B6AEF25}" srcOrd="1" destOrd="0" parTransId="{6D9F278B-1ADC-6E4C-B914-C19F0E09B1A0}" sibTransId="{CD4629A4-E31E-1F45-A149-A15C711BDB9D}"/>
    <dgm:cxn modelId="{2207D1E2-862E-E641-87FF-892B928EB80C}" srcId="{EDE42057-DD20-D948-852F-52985F361FF8}" destId="{B9A2FFC2-D162-1047-853F-B5377AB5A540}" srcOrd="2" destOrd="0" parTransId="{AC08E05F-0CAA-884F-8694-22A7DEB706EB}" sibTransId="{509BF308-E11E-6241-AC7E-0D2B49F4A3D5}"/>
    <dgm:cxn modelId="{F3AD5424-0195-854B-9906-9684ED023120}" type="presOf" srcId="{046158D3-7B9A-6A44-AD35-95147B6AEF25}" destId="{40CFD6E0-C658-8649-A3F4-70CDBDF26C8C}" srcOrd="1" destOrd="0" presId="urn:microsoft.com/office/officeart/2005/8/layout/venn1"/>
    <dgm:cxn modelId="{2C83D3BF-1673-6641-BB4A-403B98F8B235}" type="presOf" srcId="{B9A2FFC2-D162-1047-853F-B5377AB5A540}" destId="{85DA2AF2-C79D-5244-81A6-DA1603E5A07F}" srcOrd="1" destOrd="0" presId="urn:microsoft.com/office/officeart/2005/8/layout/venn1"/>
    <dgm:cxn modelId="{77834563-D1E6-694A-9190-779C11B7AF38}" srcId="{EDE42057-DD20-D948-852F-52985F361FF8}" destId="{CD993517-0E5C-4448-9255-2E678BFFF817}" srcOrd="0" destOrd="0" parTransId="{6410E0F2-392C-984F-BDF3-C8CE9D83C06F}" sibTransId="{A9158780-A77D-2049-BF7D-CE845102C987}"/>
    <dgm:cxn modelId="{956AA9FA-077A-AD49-8B58-8A7AE8B4F6DB}" type="presOf" srcId="{CD993517-0E5C-4448-9255-2E678BFFF817}" destId="{CF681798-C1CE-2245-8415-B54330FB0596}" srcOrd="0" destOrd="0" presId="urn:microsoft.com/office/officeart/2005/8/layout/venn1"/>
    <dgm:cxn modelId="{1E902EC5-21DF-4942-A53A-4335D1B1E065}" type="presOf" srcId="{046158D3-7B9A-6A44-AD35-95147B6AEF25}" destId="{50CCDB93-B064-BE4E-9884-E4BF45ADFC10}" srcOrd="0" destOrd="0" presId="urn:microsoft.com/office/officeart/2005/8/layout/venn1"/>
    <dgm:cxn modelId="{0F68EEAA-6737-8549-9C0D-B9617F01D79B}" type="presOf" srcId="{EDE42057-DD20-D948-852F-52985F361FF8}" destId="{713FACFD-E329-BC48-91EE-99471B00146C}" srcOrd="0" destOrd="0" presId="urn:microsoft.com/office/officeart/2005/8/layout/venn1"/>
    <dgm:cxn modelId="{9CA0625F-BD17-E942-BC71-3B74A3F83A26}" type="presOf" srcId="{CD993517-0E5C-4448-9255-2E678BFFF817}" destId="{202A4337-4213-5F48-B1D8-6C42A9EAAFCB}" srcOrd="1" destOrd="0" presId="urn:microsoft.com/office/officeart/2005/8/layout/venn1"/>
    <dgm:cxn modelId="{20349C2F-59FC-BF47-BB38-0AADD9A9FF9D}" type="presParOf" srcId="{713FACFD-E329-BC48-91EE-99471B00146C}" destId="{CF681798-C1CE-2245-8415-B54330FB0596}" srcOrd="0" destOrd="0" presId="urn:microsoft.com/office/officeart/2005/8/layout/venn1"/>
    <dgm:cxn modelId="{027D1853-D102-BF40-A8ED-9F60398BA626}" type="presParOf" srcId="{713FACFD-E329-BC48-91EE-99471B00146C}" destId="{202A4337-4213-5F48-B1D8-6C42A9EAAFCB}" srcOrd="1" destOrd="0" presId="urn:microsoft.com/office/officeart/2005/8/layout/venn1"/>
    <dgm:cxn modelId="{F297580B-9A40-1843-9F8D-C5E1483F4C8D}" type="presParOf" srcId="{713FACFD-E329-BC48-91EE-99471B00146C}" destId="{50CCDB93-B064-BE4E-9884-E4BF45ADFC10}" srcOrd="2" destOrd="0" presId="urn:microsoft.com/office/officeart/2005/8/layout/venn1"/>
    <dgm:cxn modelId="{2D22E1B4-DE20-2546-984B-09B299EB4A00}" type="presParOf" srcId="{713FACFD-E329-BC48-91EE-99471B00146C}" destId="{40CFD6E0-C658-8649-A3F4-70CDBDF26C8C}" srcOrd="3" destOrd="0" presId="urn:microsoft.com/office/officeart/2005/8/layout/venn1"/>
    <dgm:cxn modelId="{F3DD0A87-F163-9340-ADD1-0B65DFA8596A}" type="presParOf" srcId="{713FACFD-E329-BC48-91EE-99471B00146C}" destId="{DDCB8F42-4296-954F-9381-F58C577E3254}" srcOrd="4" destOrd="0" presId="urn:microsoft.com/office/officeart/2005/8/layout/venn1"/>
    <dgm:cxn modelId="{37261CA7-C43A-9446-BB6F-EF5788D2A83D}" type="presParOf" srcId="{713FACFD-E329-BC48-91EE-99471B00146C}" destId="{85DA2AF2-C79D-5244-81A6-DA1603E5A07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81798-C1CE-2245-8415-B54330FB0596}">
      <dsp:nvSpPr>
        <dsp:cNvPr id="0" name=""/>
        <dsp:cNvSpPr/>
      </dsp:nvSpPr>
      <dsp:spPr>
        <a:xfrm>
          <a:off x="2568892" y="64412"/>
          <a:ext cx="3091815" cy="3091815"/>
        </a:xfrm>
        <a:prstGeom prst="ellipse">
          <a:avLst/>
        </a:prstGeom>
        <a:gradFill rotWithShape="0">
          <a:gsLst>
            <a:gs pos="0">
              <a:schemeClr val="accent6">
                <a:hueOff val="0"/>
                <a:satOff val="0"/>
                <a:lum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ts val="0"/>
            </a:spcAft>
          </a:pPr>
          <a:r>
            <a:rPr lang="nb-NO" sz="2600" b="1" kern="1200" dirty="0" smtClean="0"/>
            <a:t>Besøks</a:t>
          </a:r>
        </a:p>
        <a:p>
          <a:pPr lvl="0" algn="ctr" defTabSz="1155700">
            <a:lnSpc>
              <a:spcPct val="90000"/>
            </a:lnSpc>
            <a:spcBef>
              <a:spcPct val="0"/>
            </a:spcBef>
            <a:spcAft>
              <a:spcPts val="0"/>
            </a:spcAft>
          </a:pPr>
          <a:r>
            <a:rPr lang="nb-NO" sz="2600" b="1" kern="1200" dirty="0" smtClean="0"/>
            <a:t>attraktivitet</a:t>
          </a:r>
          <a:endParaRPr lang="nb-NO" sz="2600" b="1" kern="1200" dirty="0"/>
        </a:p>
      </dsp:txBody>
      <dsp:txXfrm>
        <a:off x="2981134" y="605480"/>
        <a:ext cx="2267331" cy="1391316"/>
      </dsp:txXfrm>
    </dsp:sp>
    <dsp:sp modelId="{50CCDB93-B064-BE4E-9884-E4BF45ADFC10}">
      <dsp:nvSpPr>
        <dsp:cNvPr id="0" name=""/>
        <dsp:cNvSpPr/>
      </dsp:nvSpPr>
      <dsp:spPr>
        <a:xfrm>
          <a:off x="3684522" y="1996797"/>
          <a:ext cx="3091815" cy="3091815"/>
        </a:xfrm>
        <a:prstGeom prst="ellipse">
          <a:avLst/>
        </a:prstGeom>
        <a:solidFill>
          <a:srgbClr val="00B050">
            <a:alpha val="6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nb-NO" sz="2600" b="1" kern="1200" dirty="0" smtClean="0"/>
            <a:t>Arbeidskraft-attraktivitet</a:t>
          </a:r>
          <a:endParaRPr lang="nb-NO" sz="2600" b="1" kern="1200" dirty="0"/>
        </a:p>
      </dsp:txBody>
      <dsp:txXfrm>
        <a:off x="4630102" y="2795516"/>
        <a:ext cx="1855089" cy="1700498"/>
      </dsp:txXfrm>
    </dsp:sp>
    <dsp:sp modelId="{DDCB8F42-4296-954F-9381-F58C577E3254}">
      <dsp:nvSpPr>
        <dsp:cNvPr id="0" name=""/>
        <dsp:cNvSpPr/>
      </dsp:nvSpPr>
      <dsp:spPr>
        <a:xfrm>
          <a:off x="1453262" y="1996797"/>
          <a:ext cx="3091815" cy="3091815"/>
        </a:xfrm>
        <a:prstGeom prst="ellipse">
          <a:avLst/>
        </a:prstGeom>
        <a:solidFill>
          <a:schemeClr val="tx2">
            <a:lumMod val="60000"/>
            <a:lumOff val="40000"/>
            <a:alpha val="69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55700">
            <a:lnSpc>
              <a:spcPct val="90000"/>
            </a:lnSpc>
            <a:spcBef>
              <a:spcPct val="0"/>
            </a:spcBef>
            <a:spcAft>
              <a:spcPts val="0"/>
            </a:spcAft>
          </a:pPr>
          <a:r>
            <a:rPr lang="nb-NO" sz="2600" b="1" kern="1200" dirty="0" smtClean="0"/>
            <a:t>Bosteds-</a:t>
          </a:r>
        </a:p>
        <a:p>
          <a:pPr lvl="0" algn="ctr" defTabSz="1155700">
            <a:lnSpc>
              <a:spcPct val="90000"/>
            </a:lnSpc>
            <a:spcBef>
              <a:spcPct val="0"/>
            </a:spcBef>
            <a:spcAft>
              <a:spcPts val="0"/>
            </a:spcAft>
          </a:pPr>
          <a:r>
            <a:rPr lang="nb-NO" sz="2600" b="1" kern="1200" dirty="0" smtClean="0"/>
            <a:t>attraktivitet</a:t>
          </a:r>
          <a:endParaRPr lang="nb-NO" sz="2600" b="1" kern="1200" dirty="0"/>
        </a:p>
      </dsp:txBody>
      <dsp:txXfrm>
        <a:off x="1744408" y="2795516"/>
        <a:ext cx="1855089" cy="170049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335303-25B9-5440-B115-20D64684CC08}" type="datetimeFigureOut">
              <a:rPr lang="nb-NO" smtClean="0"/>
              <a:t>28.10.2016</a:t>
            </a:fld>
            <a:endParaRPr lang="nb-NO"/>
          </a:p>
        </p:txBody>
      </p:sp>
      <p:sp>
        <p:nvSpPr>
          <p:cNvPr id="4" name="Plassholder for bunn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0B5FD8-C7C3-8E44-9D94-845662414A2F}" type="slidenum">
              <a:rPr lang="nb-NO" smtClean="0"/>
              <a:t>‹#›</a:t>
            </a:fld>
            <a:endParaRPr lang="nb-NO"/>
          </a:p>
        </p:txBody>
      </p:sp>
    </p:spTree>
    <p:extLst>
      <p:ext uri="{BB962C8B-B14F-4D97-AF65-F5344CB8AC3E}">
        <p14:creationId xmlns:p14="http://schemas.microsoft.com/office/powerpoint/2010/main" val="48244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CB224-C93E-CD45-8BC4-40E2A39F9476}" type="datetimeFigureOut">
              <a:rPr lang="nb-NO" smtClean="0"/>
              <a:t>28.10.2016</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6CB3A-464B-E64A-AB0F-4F981354FAEC}" type="slidenum">
              <a:rPr lang="nb-NO" smtClean="0"/>
              <a:t>‹#›</a:t>
            </a:fld>
            <a:endParaRPr lang="nb-NO"/>
          </a:p>
        </p:txBody>
      </p:sp>
    </p:spTree>
    <p:extLst>
      <p:ext uri="{BB962C8B-B14F-4D97-AF65-F5344CB8AC3E}">
        <p14:creationId xmlns:p14="http://schemas.microsoft.com/office/powerpoint/2010/main" val="34245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766CB3A-464B-E64A-AB0F-4F981354FAEC}" type="slidenum">
              <a:rPr lang="nb-NO" smtClean="0"/>
              <a:t>1</a:t>
            </a:fld>
            <a:endParaRPr lang="nb-NO"/>
          </a:p>
        </p:txBody>
      </p:sp>
    </p:spTree>
    <p:extLst>
      <p:ext uri="{BB962C8B-B14F-4D97-AF65-F5344CB8AC3E}">
        <p14:creationId xmlns:p14="http://schemas.microsoft.com/office/powerpoint/2010/main" val="173410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smtClean="0"/>
          </a:p>
          <a:p>
            <a:r>
              <a:rPr lang="nb-NO" baseline="0" dirty="0" smtClean="0"/>
              <a:t>Northern </a:t>
            </a:r>
            <a:r>
              <a:rPr lang="nb-NO" baseline="0" dirty="0" err="1" smtClean="0"/>
              <a:t>Light</a:t>
            </a:r>
            <a:r>
              <a:rPr lang="nb-NO" baseline="0" dirty="0" smtClean="0"/>
              <a:t>: September – </a:t>
            </a:r>
            <a:r>
              <a:rPr lang="nb-NO" baseline="0" dirty="0" err="1" smtClean="0"/>
              <a:t>March</a:t>
            </a:r>
            <a:r>
              <a:rPr lang="nb-NO"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latin typeface="Arial" panose="020B0604020202020204" pitchFamily="34" charset="0"/>
              </a:rPr>
              <a:t>Northern lights:</a:t>
            </a:r>
            <a:r>
              <a:rPr lang="en-US" dirty="0" smtClean="0">
                <a:latin typeface="Arial" panose="020B0604020202020204" pitchFamily="34" charset="0"/>
              </a:rPr>
              <a:t> </a:t>
            </a:r>
            <a:r>
              <a:rPr lang="en-US" dirty="0" err="1" smtClean="0">
                <a:latin typeface="Arial" panose="020B0604020202020204" pitchFamily="34" charset="0"/>
              </a:rPr>
              <a:t>Tromsø</a:t>
            </a:r>
            <a:r>
              <a:rPr lang="en-US" dirty="0" smtClean="0">
                <a:latin typeface="Arial" panose="020B0604020202020204" pitchFamily="34" charset="0"/>
              </a:rPr>
              <a:t> boasts some of the highest levels of Northern Lights activity on earth, making it the perfect destination to spot the Aurora Borealis. The lights are easy accessible in the period September to March. </a:t>
            </a:r>
            <a:endParaRPr lang="nb-NO" dirty="0" smtClean="0"/>
          </a:p>
          <a:p>
            <a:endParaRPr lang="nb-NO" dirty="0" smtClean="0"/>
          </a:p>
          <a:p>
            <a:r>
              <a:rPr lang="nb-NO" dirty="0" err="1" smtClean="0"/>
              <a:t>Midnight</a:t>
            </a:r>
            <a:r>
              <a:rPr lang="nb-NO" dirty="0" smtClean="0"/>
              <a:t> </a:t>
            </a:r>
            <a:r>
              <a:rPr lang="nb-NO" dirty="0" err="1" smtClean="0"/>
              <a:t>sun</a:t>
            </a:r>
            <a:r>
              <a:rPr lang="nb-NO" dirty="0" smtClean="0"/>
              <a:t>: 18th </a:t>
            </a:r>
            <a:r>
              <a:rPr lang="nb-NO" dirty="0" err="1" smtClean="0"/>
              <a:t>of</a:t>
            </a:r>
            <a:r>
              <a:rPr lang="nb-NO" dirty="0" smtClean="0"/>
              <a:t> May – 25th </a:t>
            </a:r>
            <a:r>
              <a:rPr lang="nb-NO" dirty="0" err="1" smtClean="0"/>
              <a:t>of</a:t>
            </a:r>
            <a:r>
              <a:rPr lang="nb-NO" dirty="0" smtClean="0"/>
              <a:t> </a:t>
            </a:r>
            <a:r>
              <a:rPr lang="nb-NO" dirty="0" err="1" smtClean="0"/>
              <a:t>July</a:t>
            </a:r>
            <a:r>
              <a:rPr lang="nb-NO"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Polar </a:t>
            </a:r>
            <a:r>
              <a:rPr lang="nb-NO" dirty="0" err="1" smtClean="0"/>
              <a:t>Night</a:t>
            </a:r>
            <a:r>
              <a:rPr lang="nb-NO" dirty="0" smtClean="0"/>
              <a:t>: November</a:t>
            </a:r>
            <a:r>
              <a:rPr lang="nb-NO" baseline="0" dirty="0" smtClean="0"/>
              <a:t> 21 – </a:t>
            </a:r>
            <a:r>
              <a:rPr lang="nb-NO" baseline="0" dirty="0" err="1" smtClean="0"/>
              <a:t>January</a:t>
            </a:r>
            <a:r>
              <a:rPr lang="nb-NO" baseline="0" dirty="0" smtClean="0"/>
              <a:t> 21.</a:t>
            </a:r>
          </a:p>
          <a:p>
            <a:endParaRPr lang="nb-NO" dirty="0"/>
          </a:p>
        </p:txBody>
      </p:sp>
      <p:sp>
        <p:nvSpPr>
          <p:cNvPr id="4" name="Plassholder for lysbildenummer 3"/>
          <p:cNvSpPr>
            <a:spLocks noGrp="1"/>
          </p:cNvSpPr>
          <p:nvPr>
            <p:ph type="sldNum" sz="quarter" idx="10"/>
          </p:nvPr>
        </p:nvSpPr>
        <p:spPr/>
        <p:txBody>
          <a:bodyPr/>
          <a:lstStyle/>
          <a:p>
            <a:fld id="{D9368FC8-C5DD-4DE1-A166-E47928EF6FC1}" type="slidenum">
              <a:rPr lang="nb-NO" smtClean="0"/>
              <a:t>3</a:t>
            </a:fld>
            <a:endParaRPr lang="nb-NO"/>
          </a:p>
        </p:txBody>
      </p:sp>
    </p:spTree>
    <p:extLst>
      <p:ext uri="{BB962C8B-B14F-4D97-AF65-F5344CB8AC3E}">
        <p14:creationId xmlns:p14="http://schemas.microsoft.com/office/powerpoint/2010/main" val="98064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766CB3A-464B-E64A-AB0F-4F981354FAEC}" type="slidenum">
              <a:rPr lang="nb-NO" smtClean="0"/>
              <a:t>5</a:t>
            </a:fld>
            <a:endParaRPr lang="nb-NO"/>
          </a:p>
        </p:txBody>
      </p:sp>
    </p:spTree>
    <p:extLst>
      <p:ext uri="{BB962C8B-B14F-4D97-AF65-F5344CB8AC3E}">
        <p14:creationId xmlns:p14="http://schemas.microsoft.com/office/powerpoint/2010/main" val="828972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65F59B2C-60B5-4523-A1BB-6A0CF3FBD54C}" type="slidenum">
              <a:rPr lang="nb-NO" smtClean="0">
                <a:solidFill>
                  <a:srgbClr val="000000"/>
                </a:solidFill>
              </a:rPr>
              <a:pPr>
                <a:defRPr/>
              </a:pPr>
              <a:t>8</a:t>
            </a:fld>
            <a:endParaRPr lang="nb-NO">
              <a:solidFill>
                <a:srgbClr val="000000"/>
              </a:solidFill>
            </a:endParaRPr>
          </a:p>
        </p:txBody>
      </p:sp>
    </p:spTree>
    <p:extLst>
      <p:ext uri="{BB962C8B-B14F-4D97-AF65-F5344CB8AC3E}">
        <p14:creationId xmlns:p14="http://schemas.microsoft.com/office/powerpoint/2010/main" val="134360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Ole-Henning: Velkommen</a:t>
            </a:r>
            <a:r>
              <a:rPr lang="nb-NO" baseline="0" dirty="0" smtClean="0"/>
              <a:t> og kort om kjernen i Arena LV: samarbeid</a:t>
            </a:r>
            <a:endParaRPr lang="nb-NO" dirty="0"/>
          </a:p>
        </p:txBody>
      </p:sp>
      <p:sp>
        <p:nvSpPr>
          <p:cNvPr id="4" name="Plassholder for lysbildenummer 3"/>
          <p:cNvSpPr>
            <a:spLocks noGrp="1"/>
          </p:cNvSpPr>
          <p:nvPr>
            <p:ph type="sldNum" sz="quarter" idx="10"/>
          </p:nvPr>
        </p:nvSpPr>
        <p:spPr/>
        <p:txBody>
          <a:bodyPr/>
          <a:lstStyle/>
          <a:p>
            <a:fld id="{D766CB3A-464B-E64A-AB0F-4F981354FAEC}" type="slidenum">
              <a:rPr lang="nb-NO" smtClean="0"/>
              <a:t>11</a:t>
            </a:fld>
            <a:endParaRPr lang="nb-NO"/>
          </a:p>
        </p:txBody>
      </p:sp>
    </p:spTree>
    <p:extLst>
      <p:ext uri="{BB962C8B-B14F-4D97-AF65-F5344CB8AC3E}">
        <p14:creationId xmlns:p14="http://schemas.microsoft.com/office/powerpoint/2010/main" val="22371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679DEFEA-24B7-564D-B1EB-3241EEED7F4D}" type="datetimeFigureOut">
              <a:rPr lang="nb-NO" smtClean="0"/>
              <a:t>28.10.2016</a:t>
            </a:fld>
            <a:endParaRPr lang="nb-NO"/>
          </a:p>
        </p:txBody>
      </p:sp>
      <p:sp>
        <p:nvSpPr>
          <p:cNvPr id="6" name="Plassholder for lysbildenummer 5"/>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205093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79DEFEA-24B7-564D-B1EB-3241EEED7F4D}" type="datetimeFigureOut">
              <a:rPr lang="nb-NO" smtClean="0"/>
              <a:t>28.10.2016</a:t>
            </a:fld>
            <a:endParaRPr lang="nb-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55180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79DEFEA-24B7-564D-B1EB-3241EEED7F4D}" type="datetimeFigureOut">
              <a:rPr lang="nb-NO" smtClean="0"/>
              <a:t>28.10.2016</a:t>
            </a:fld>
            <a:endParaRPr lang="nb-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4229196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cxnSp>
        <p:nvCxnSpPr>
          <p:cNvPr id="4" name="Straight Connector 3"/>
          <p:cNvCxnSpPr/>
          <p:nvPr userDrawn="1">
            <p:custDataLst>
              <p:tags r:id="rId1"/>
            </p:custDataLst>
          </p:nvPr>
        </p:nvCxnSpPr>
        <p:spPr>
          <a:xfrm>
            <a:off x="3348039" y="1136650"/>
            <a:ext cx="23288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p:nvPr>
        </p:nvSpPr>
        <p:spPr>
          <a:xfrm>
            <a:off x="628650" y="866381"/>
            <a:ext cx="7891272" cy="138499"/>
          </a:xfrm>
          <a:prstGeom prst="rect">
            <a:avLst/>
          </a:prstGeom>
        </p:spPr>
        <p:txBody>
          <a:bodyPr>
            <a:spAutoFit/>
          </a:bodyPr>
          <a:lstStyle>
            <a:lvl1pPr marL="0" indent="0" algn="ctr">
              <a:buNone/>
              <a:defRPr sz="90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1" name="Title 10"/>
          <p:cNvSpPr>
            <a:spLocks noGrp="1"/>
          </p:cNvSpPr>
          <p:nvPr>
            <p:ph type="title"/>
          </p:nvPr>
        </p:nvSpPr>
        <p:spPr>
          <a:xfrm>
            <a:off x="628650" y="497051"/>
            <a:ext cx="7886700" cy="276999"/>
          </a:xfrm>
          <a:prstGeom prst="rect">
            <a:avLst/>
          </a:prstGeom>
        </p:spPr>
        <p:txBody>
          <a:bodyPr anchor="ctr">
            <a:spAutoFit/>
          </a:bodyPr>
          <a:lstStyle>
            <a:lvl1pPr algn="ctr">
              <a:lnSpc>
                <a:spcPct val="100000"/>
              </a:lnSpc>
              <a:defRPr sz="1800" cap="all" baseline="0"/>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dirty="0">
                <a:solidFill>
                  <a:schemeClr val="tx1"/>
                </a:solidFill>
                <a:latin typeface="+mn-lt"/>
              </a:defRPr>
            </a:lvl1pPr>
          </a:lstStyle>
          <a:p>
            <a:pPr>
              <a:defRPr/>
            </a:pPr>
            <a:r>
              <a:rPr lang="en-US" smtClean="0"/>
              <a:t>PRESENTER NAME</a:t>
            </a:r>
            <a:endParaRPr lang="en-US"/>
          </a:p>
        </p:txBody>
      </p:sp>
      <p:sp>
        <p:nvSpPr>
          <p:cNvPr id="6" name="Footer Placeholder 4"/>
          <p:cNvSpPr>
            <a:spLocks noGrp="1"/>
          </p:cNvSpPr>
          <p:nvPr>
            <p:ph type="ftr" sz="quarter" idx="11"/>
          </p:nvPr>
        </p:nvSpPr>
        <p:spPr>
          <a:xfrm>
            <a:off x="3028950" y="6356352"/>
            <a:ext cx="3086100" cy="365125"/>
          </a:xfrm>
          <a:prstGeom prst="rect">
            <a:avLst/>
          </a:prstGeom>
        </p:spPr>
        <p:txBody>
          <a:bodyPr/>
          <a:lstStyle>
            <a:lvl1pPr>
              <a:defRPr dirty="0">
                <a:solidFill>
                  <a:schemeClr val="tx1"/>
                </a:solidFill>
                <a:latin typeface="+mn-lt"/>
              </a:defRPr>
            </a:lvl1pPr>
          </a:lstStyle>
          <a:p>
            <a:pPr>
              <a:defRPr/>
            </a:pPr>
            <a:r>
              <a:rPr lang="en-US" smtClean="0"/>
              <a:t>COMPANY NAME</a:t>
            </a:r>
            <a:endParaRPr lang="en-US"/>
          </a:p>
        </p:txBody>
      </p:sp>
      <p:sp>
        <p:nvSpPr>
          <p:cNvPr id="7" name="Slide Number Placeholder 5"/>
          <p:cNvSpPr>
            <a:spLocks noGrp="1"/>
          </p:cNvSpPr>
          <p:nvPr>
            <p:ph type="sldNum" sz="quarter" idx="12"/>
          </p:nvPr>
        </p:nvSpPr>
        <p:spPr/>
        <p:txBody>
          <a:bodyPr/>
          <a:lstStyle>
            <a:lvl1pPr>
              <a:defRPr>
                <a:solidFill>
                  <a:schemeClr val="tx1"/>
                </a:solidFill>
                <a:latin typeface="+mn-lt"/>
              </a:defRPr>
            </a:lvl1pPr>
          </a:lstStyle>
          <a:p>
            <a:fld id="{1855AA73-D913-4E8C-95D0-AE01A1CEE061}" type="slidenum">
              <a:rPr lang="en-US" altLang="en-US" smtClean="0"/>
              <a:pPr/>
              <a:t>‹#›</a:t>
            </a:fld>
            <a:r>
              <a:rPr lang="en-US" altLang="en-US" smtClean="0"/>
              <a:t>|</a:t>
            </a:r>
            <a:endParaRPr lang="en-US" altLang="en-US"/>
          </a:p>
        </p:txBody>
      </p:sp>
    </p:spTree>
    <p:extLst>
      <p:ext uri="{BB962C8B-B14F-4D97-AF65-F5344CB8AC3E}">
        <p14:creationId xmlns:p14="http://schemas.microsoft.com/office/powerpoint/2010/main" val="335874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PRESENTER NAME</a:t>
            </a:r>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smtClean="0"/>
              <a:t>COMPANY NAME</a:t>
            </a:r>
            <a:endParaRPr lang="en-US"/>
          </a:p>
        </p:txBody>
      </p:sp>
      <p:sp>
        <p:nvSpPr>
          <p:cNvPr id="6" name="Slide Number Placeholder 5"/>
          <p:cNvSpPr>
            <a:spLocks noGrp="1"/>
          </p:cNvSpPr>
          <p:nvPr>
            <p:ph type="sldNum" sz="quarter" idx="12"/>
          </p:nvPr>
        </p:nvSpPr>
        <p:spPr/>
        <p:txBody>
          <a:bodyPr/>
          <a:lstStyle/>
          <a:p>
            <a:fld id="{AACE8A1A-EF06-42BD-8183-7D22FECA910D}" type="slidenum">
              <a:rPr lang="en-US" smtClean="0"/>
              <a:pPr/>
              <a:t>‹#›</a:t>
            </a:fld>
            <a:r>
              <a:rPr lang="en-US" dirty="0" smtClean="0"/>
              <a:t>|</a:t>
            </a:r>
            <a:endParaRPr lang="en-US" dirty="0"/>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solidFill>
                  <a:schemeClr val="bg1"/>
                </a:solidFill>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15899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866381"/>
            <a:ext cx="7891272" cy="258532"/>
          </a:xfrm>
          <a:prstGeom prst="rect">
            <a:avLst/>
          </a:prstGeom>
        </p:spPr>
        <p:txBody>
          <a:bodyPr>
            <a:spAutoFit/>
          </a:bodyPr>
          <a:lstStyle>
            <a:lvl1pPr marL="0" indent="0" algn="ctr">
              <a:buNone/>
              <a:defRPr sz="12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PRESENTER NAME</a:t>
            </a:r>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smtClean="0"/>
              <a:t>COMPANY NAME</a:t>
            </a:r>
            <a:endParaRPr lang="en-US"/>
          </a:p>
        </p:txBody>
      </p:sp>
      <p:sp>
        <p:nvSpPr>
          <p:cNvPr id="6" name="Slide Number Placeholder 5"/>
          <p:cNvSpPr>
            <a:spLocks noGrp="1"/>
          </p:cNvSpPr>
          <p:nvPr>
            <p:ph type="sldNum" sz="quarter" idx="12"/>
          </p:nvPr>
        </p:nvSpPr>
        <p:spPr/>
        <p:txBody>
          <a:bodyPr/>
          <a:lstStyle/>
          <a:p>
            <a:fld id="{AACE8A1A-EF06-42BD-8183-7D22FECA910D}" type="slidenum">
              <a:rPr lang="en-US" smtClean="0"/>
              <a:pPr/>
              <a:t>‹#›</a:t>
            </a:fld>
            <a:r>
              <a:rPr lang="en-US" dirty="0" smtClean="0"/>
              <a:t>|</a:t>
            </a:r>
            <a:endParaRPr lang="en-US" dirty="0"/>
          </a:p>
        </p:txBody>
      </p:sp>
      <p:cxnSp>
        <p:nvCxnSpPr>
          <p:cNvPr id="10" name="Straight Connector 9"/>
          <p:cNvCxnSpPr/>
          <p:nvPr userDrawn="1">
            <p:custDataLst>
              <p:tags r:id="rId1"/>
            </p:custDataLst>
          </p:nvPr>
        </p:nvCxnSpPr>
        <p:spPr>
          <a:xfrm>
            <a:off x="3348567" y="1136829"/>
            <a:ext cx="23283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hasCustomPrompt="1"/>
          </p:nvPr>
        </p:nvSpPr>
        <p:spPr>
          <a:xfrm>
            <a:off x="628650" y="404716"/>
            <a:ext cx="7886700" cy="461665"/>
          </a:xfrm>
          <a:prstGeom prst="rect">
            <a:avLst/>
          </a:prstGeom>
        </p:spPr>
        <p:txBody>
          <a:bodyPr anchor="ctr">
            <a:spAutoFit/>
          </a:bodyPr>
          <a:lstStyle>
            <a:lvl1pPr algn="ctr">
              <a:lnSpc>
                <a:spcPct val="100000"/>
              </a:lnSpc>
              <a:defRPr sz="2400">
                <a:latin typeface="Calibri" panose="020F05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65095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11658" y="762000"/>
            <a:ext cx="4267200" cy="304800"/>
          </a:xfrm>
          <a:prstGeom prst="rect">
            <a:avLst/>
          </a:prstGeom>
        </p:spPr>
        <p:txBody>
          <a:bodyPr anchor="ctr"/>
          <a:lstStyle>
            <a:lvl1pPr marL="0" indent="0" algn="l">
              <a:buNone/>
              <a:defRPr sz="1600" baseline="0">
                <a:solidFill>
                  <a:srgbClr val="595959"/>
                </a:solidFill>
                <a:latin typeface="Calibri Light" panose="020F0302020204030204" pitchFamily="34" charset="0"/>
              </a:defRPr>
            </a:lvl1pPr>
          </a:lstStyle>
          <a:p>
            <a:pPr lvl="0"/>
            <a:r>
              <a:rPr lang="en-US" dirty="0" smtClean="0"/>
              <a:t>THIS IS EXAMPLE TEXT</a:t>
            </a:r>
            <a:endParaRPr lang="en-US" dirty="0"/>
          </a:p>
        </p:txBody>
      </p:sp>
      <p:sp>
        <p:nvSpPr>
          <p:cNvPr id="13" name="Text Placeholder 12"/>
          <p:cNvSpPr>
            <a:spLocks noGrp="1"/>
          </p:cNvSpPr>
          <p:nvPr>
            <p:ph type="body" sz="quarter" idx="14" hasCustomPrompt="1"/>
          </p:nvPr>
        </p:nvSpPr>
        <p:spPr>
          <a:xfrm>
            <a:off x="311658" y="274638"/>
            <a:ext cx="6546342" cy="487362"/>
          </a:xfrm>
          <a:prstGeom prst="rect">
            <a:avLst/>
          </a:prstGeom>
        </p:spPr>
        <p:txBody>
          <a:bodyPr anchor="ctr"/>
          <a:lstStyle>
            <a:lvl1pPr marL="0" indent="0" algn="l">
              <a:buNone/>
              <a:defRPr sz="3200">
                <a:solidFill>
                  <a:srgbClr val="595959"/>
                </a:solidFill>
                <a:latin typeface="Calibri Light" panose="020F0302020204030204" pitchFamily="34" charset="0"/>
              </a:defRPr>
            </a:lvl1pPr>
          </a:lstStyle>
          <a:p>
            <a:pPr lvl="0"/>
            <a:r>
              <a:rPr lang="en-US" dirty="0" smtClean="0"/>
              <a:t>CLICK TO EDIT MASTER TITLE STYLE</a:t>
            </a:r>
            <a:endParaRPr lang="en-US" dirty="0"/>
          </a:p>
        </p:txBody>
      </p:sp>
      <p:sp>
        <p:nvSpPr>
          <p:cNvPr id="3" name="Date Placeholder 2"/>
          <p:cNvSpPr>
            <a:spLocks noGrp="1"/>
          </p:cNvSpPr>
          <p:nvPr>
            <p:ph type="dt" sz="half" idx="15"/>
          </p:nvPr>
        </p:nvSpPr>
        <p:spPr/>
        <p:txBody>
          <a:bodyPr/>
          <a:lstStyle/>
          <a:p>
            <a:r>
              <a:rPr lang="en-US" smtClean="0"/>
              <a:t>www.domainname.com</a:t>
            </a:r>
            <a:endParaRPr lang="en-US"/>
          </a:p>
        </p:txBody>
      </p:sp>
      <p:sp>
        <p:nvSpPr>
          <p:cNvPr id="4" name="Footer Placeholder 3"/>
          <p:cNvSpPr>
            <a:spLocks noGrp="1"/>
          </p:cNvSpPr>
          <p:nvPr>
            <p:ph type="ftr" sz="quarter" idx="16"/>
          </p:nvPr>
        </p:nvSpPr>
        <p:spPr>
          <a:xfrm>
            <a:off x="152400" y="6484937"/>
            <a:ext cx="1333500" cy="381000"/>
          </a:xfrm>
          <a:prstGeom prst="rect">
            <a:avLst/>
          </a:prstGeom>
        </p:spPr>
        <p:txBody>
          <a:bodyPr/>
          <a:lstStyle/>
          <a:p>
            <a:r>
              <a:rPr lang="en-US" smtClean="0"/>
              <a:t>Logo Company</a:t>
            </a:r>
            <a:endParaRPr lang="en-US" dirty="0"/>
          </a:p>
        </p:txBody>
      </p:sp>
      <p:sp>
        <p:nvSpPr>
          <p:cNvPr id="7" name="Slide Number Placeholder 6"/>
          <p:cNvSpPr>
            <a:spLocks noGrp="1"/>
          </p:cNvSpPr>
          <p:nvPr>
            <p:ph type="sldNum" sz="quarter" idx="17"/>
          </p:nvPr>
        </p:nvSpPr>
        <p:spPr/>
        <p:txBody>
          <a:bodyPr/>
          <a:lstStyle/>
          <a:p>
            <a:fld id="{3101D46F-57A9-43DB-8B55-C38BE2226748}" type="slidenum">
              <a:rPr lang="en-US" smtClean="0"/>
              <a:pPr/>
              <a:t>‹#›</a:t>
            </a:fld>
            <a:endParaRPr lang="en-US"/>
          </a:p>
        </p:txBody>
      </p:sp>
    </p:spTree>
    <p:extLst>
      <p:ext uri="{BB962C8B-B14F-4D97-AF65-F5344CB8AC3E}">
        <p14:creationId xmlns:p14="http://schemas.microsoft.com/office/powerpoint/2010/main" val="745931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icture 2">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720253" y="6261376"/>
            <a:ext cx="979540" cy="191960"/>
          </a:xfrm>
        </p:spPr>
        <p:txBody>
          <a:bodyPr/>
          <a:lstStyle>
            <a:lvl1pPr>
              <a:defRPr sz="600">
                <a:solidFill>
                  <a:schemeClr val="tx1"/>
                </a:solidFill>
                <a:latin typeface="Arial" pitchFamily="34" charset="0"/>
                <a:cs typeface="Arial" pitchFamily="34" charset="0"/>
              </a:defRPr>
            </a:lvl1pPr>
          </a:lstStyle>
          <a:p>
            <a:fld id="{BE09F678-3C59-46C1-AA10-7DC832633723}" type="datetime1">
              <a:rPr lang="nb-NO" smtClean="0"/>
              <a:pPr/>
              <a:t>28.10.2016</a:t>
            </a:fld>
            <a:endParaRPr lang="en-US" dirty="0"/>
          </a:p>
        </p:txBody>
      </p:sp>
      <p:sp>
        <p:nvSpPr>
          <p:cNvPr id="8" name="Slide Number Placeholder 13"/>
          <p:cNvSpPr>
            <a:spLocks noGrp="1"/>
          </p:cNvSpPr>
          <p:nvPr>
            <p:ph type="sldNum" sz="quarter" idx="4"/>
          </p:nvPr>
        </p:nvSpPr>
        <p:spPr>
          <a:xfrm>
            <a:off x="2851401" y="6260402"/>
            <a:ext cx="568472" cy="365125"/>
          </a:xfrm>
          <a:prstGeom prst="rect">
            <a:avLst/>
          </a:prstGeom>
        </p:spPr>
        <p:txBody>
          <a:bodyPr vert="horz" lIns="0" tIns="0" rIns="0" bIns="0" rtlCol="0" anchor="t"/>
          <a:lstStyle>
            <a:lvl1pPr algn="l">
              <a:defRPr sz="600">
                <a:solidFill>
                  <a:schemeClr val="tx1">
                    <a:tint val="75000"/>
                  </a:schemeClr>
                </a:solidFill>
                <a:latin typeface="Arial" pitchFamily="34" charset="0"/>
                <a:cs typeface="Arial" pitchFamily="34" charset="0"/>
              </a:defRPr>
            </a:lvl1pPr>
          </a:lstStyle>
          <a:p>
            <a:r>
              <a:rPr lang="en-US" dirty="0"/>
              <a:t>Side </a:t>
            </a:r>
            <a:fld id="{712E4821-DB2A-4F7C-8656-DFCF43DA1C6D}" type="slidenum">
              <a:rPr lang="en-US" smtClean="0"/>
              <a:pPr/>
              <a:t>‹#›</a:t>
            </a:fld>
            <a:endParaRPr lang="en-US" dirty="0"/>
          </a:p>
        </p:txBody>
      </p:sp>
      <p:sp>
        <p:nvSpPr>
          <p:cNvPr id="10" name="Picture Placeholder 9"/>
          <p:cNvSpPr>
            <a:spLocks noGrp="1"/>
          </p:cNvSpPr>
          <p:nvPr>
            <p:ph type="pic" sz="quarter" idx="11"/>
          </p:nvPr>
        </p:nvSpPr>
        <p:spPr>
          <a:xfrm>
            <a:off x="1134000" y="1108800"/>
            <a:ext cx="5716800" cy="4579200"/>
          </a:xfrm>
        </p:spPr>
        <p:txBody>
          <a:bodyPr/>
          <a:lstStyle/>
          <a:p>
            <a:r>
              <a:rPr lang="nb-NO"/>
              <a:t>Klikk ikonet for å legge til et bilde</a:t>
            </a:r>
            <a:endParaRPr lang="en-US"/>
          </a:p>
        </p:txBody>
      </p:sp>
    </p:spTree>
    <p:extLst>
      <p:ext uri="{BB962C8B-B14F-4D97-AF65-F5344CB8AC3E}">
        <p14:creationId xmlns:p14="http://schemas.microsoft.com/office/powerpoint/2010/main" val="183448565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450000" y="1035915"/>
            <a:ext cx="8244039" cy="1127497"/>
          </a:xfrm>
        </p:spPr>
        <p:txBody>
          <a:bodyPr anchor="t"/>
          <a:lstStyle>
            <a:lvl1pPr>
              <a:defRPr/>
            </a:lvl1pPr>
          </a:lstStyle>
          <a:p>
            <a:r>
              <a:rPr lang="nb-NO" noProof="0" dirty="0"/>
              <a:t>Klikk for å legge til</a:t>
            </a:r>
            <a:br>
              <a:rPr lang="nb-NO" noProof="0" dirty="0"/>
            </a:br>
            <a:r>
              <a:rPr lang="nb-NO" noProof="0" dirty="0"/>
              <a:t>en tittel</a:t>
            </a:r>
          </a:p>
        </p:txBody>
      </p:sp>
      <p:sp>
        <p:nvSpPr>
          <p:cNvPr id="3" name="Plassholder for innhold 2"/>
          <p:cNvSpPr>
            <a:spLocks noGrp="1"/>
          </p:cNvSpPr>
          <p:nvPr>
            <p:ph idx="1"/>
          </p:nvPr>
        </p:nvSpPr>
        <p:spPr>
          <a:xfrm>
            <a:off x="449961" y="2488432"/>
            <a:ext cx="8244039" cy="3389967"/>
          </a:xfrm>
        </p:spPr>
        <p:txBody>
          <a:bodyPr/>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endParaRPr lang="nb-NO" noProof="0" dirty="0"/>
          </a:p>
        </p:txBody>
      </p:sp>
      <p:sp>
        <p:nvSpPr>
          <p:cNvPr id="6" name="Plassholder for lysbildenummer 5"/>
          <p:cNvSpPr>
            <a:spLocks noGrp="1"/>
          </p:cNvSpPr>
          <p:nvPr>
            <p:ph type="sldNum" sz="quarter" idx="12"/>
          </p:nvPr>
        </p:nvSpPr>
        <p:spPr/>
        <p:txBody>
          <a:bodyPr/>
          <a:lstStyle/>
          <a:p>
            <a:fld id="{CB5DC95F-CC9E-42B9-BFE4-A015B12872CC}" type="slidenum">
              <a:rPr lang="nb-NO" noProof="0" smtClean="0"/>
              <a:t>‹#›</a:t>
            </a:fld>
            <a:endParaRPr lang="nb-NO" noProof="0" dirty="0"/>
          </a:p>
        </p:txBody>
      </p:sp>
      <p:sp>
        <p:nvSpPr>
          <p:cNvPr id="8" name="Plassholder for tekst 2"/>
          <p:cNvSpPr>
            <a:spLocks noGrp="1"/>
          </p:cNvSpPr>
          <p:nvPr>
            <p:ph type="body" sz="quarter" idx="17" hasCustomPrompt="1"/>
          </p:nvPr>
        </p:nvSpPr>
        <p:spPr>
          <a:xfrm>
            <a:off x="450000" y="457496"/>
            <a:ext cx="5940742" cy="365125"/>
          </a:xfrm>
          <a:prstGeom prst="rect">
            <a:avLst/>
          </a:prstGeom>
        </p:spPr>
        <p:txBody>
          <a:bodyPr lIns="0" tIns="0" rIns="0" bIns="0"/>
          <a:lstStyle>
            <a:lvl1pPr marL="0" indent="0">
              <a:buNone/>
              <a:defRPr sz="1200">
                <a:solidFill>
                  <a:srgbClr val="AFAFAF"/>
                </a:solidFill>
                <a:latin typeface="+mj-lt"/>
              </a:defRPr>
            </a:lvl1pPr>
          </a:lstStyle>
          <a:p>
            <a:pPr lvl="0"/>
            <a:r>
              <a:rPr lang="nb-NO" dirty="0"/>
              <a:t>Tema</a:t>
            </a:r>
          </a:p>
        </p:txBody>
      </p:sp>
    </p:spTree>
    <p:extLst>
      <p:ext uri="{BB962C8B-B14F-4D97-AF65-F5344CB8AC3E}">
        <p14:creationId xmlns:p14="http://schemas.microsoft.com/office/powerpoint/2010/main" val="87894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79DEFEA-24B7-564D-B1EB-3241EEED7F4D}" type="datetimeFigureOut">
              <a:rPr lang="nb-NO" smtClean="0"/>
              <a:t>28.10.2016</a:t>
            </a:fld>
            <a:endParaRPr lang="nb-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404514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679DEFEA-24B7-564D-B1EB-3241EEED7F4D}" type="datetimeFigureOut">
              <a:rPr lang="nb-NO" smtClean="0"/>
              <a:t>28.10.2016</a:t>
            </a:fld>
            <a:endParaRPr lang="nb-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8352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679DEFEA-24B7-564D-B1EB-3241EEED7F4D}" type="datetimeFigureOut">
              <a:rPr lang="nb-NO" smtClean="0"/>
              <a:t>28.10.2016</a:t>
            </a:fld>
            <a:endParaRPr lang="nb-NO"/>
          </a:p>
        </p:txBody>
      </p:sp>
      <p:sp>
        <p:nvSpPr>
          <p:cNvPr id="6" name="Plassholder for bunntekst 5"/>
          <p:cNvSpPr>
            <a:spLocks noGrp="1"/>
          </p:cNvSpPr>
          <p:nvPr>
            <p:ph type="ftr" sz="quarter" idx="11"/>
          </p:nvPr>
        </p:nvSpPr>
        <p:spPr>
          <a:xfrm>
            <a:off x="3124200" y="6356350"/>
            <a:ext cx="28956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2285116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679DEFEA-24B7-564D-B1EB-3241EEED7F4D}" type="datetimeFigureOut">
              <a:rPr lang="nb-NO" smtClean="0"/>
              <a:t>28.10.2016</a:t>
            </a:fld>
            <a:endParaRPr lang="nb-NO"/>
          </a:p>
        </p:txBody>
      </p:sp>
      <p:sp>
        <p:nvSpPr>
          <p:cNvPr id="8" name="Plassholder for bunntekst 7"/>
          <p:cNvSpPr>
            <a:spLocks noGrp="1"/>
          </p:cNvSpPr>
          <p:nvPr>
            <p:ph type="ftr" sz="quarter" idx="11"/>
          </p:nvPr>
        </p:nvSpPr>
        <p:spPr>
          <a:xfrm>
            <a:off x="3124200" y="6356350"/>
            <a:ext cx="2895600" cy="365125"/>
          </a:xfrm>
          <a:prstGeom prst="rect">
            <a:avLst/>
          </a:prstGeom>
        </p:spPr>
        <p:txBody>
          <a:bodyPr/>
          <a:lstStyle/>
          <a:p>
            <a:endParaRPr lang="nb-NO"/>
          </a:p>
        </p:txBody>
      </p:sp>
      <p:sp>
        <p:nvSpPr>
          <p:cNvPr id="9" name="Plassholder for lysbildenummer 8"/>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411431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679DEFEA-24B7-564D-B1EB-3241EEED7F4D}" type="datetimeFigureOut">
              <a:rPr lang="nb-NO" smtClean="0"/>
              <a:t>28.10.2016</a:t>
            </a:fld>
            <a:endParaRPr lang="nb-NO"/>
          </a:p>
        </p:txBody>
      </p:sp>
      <p:sp>
        <p:nvSpPr>
          <p:cNvPr id="4" name="Plassholder for bunntekst 3"/>
          <p:cNvSpPr>
            <a:spLocks noGrp="1"/>
          </p:cNvSpPr>
          <p:nvPr>
            <p:ph type="ftr" sz="quarter" idx="11"/>
          </p:nvPr>
        </p:nvSpPr>
        <p:spPr>
          <a:xfrm>
            <a:off x="3124200" y="6356350"/>
            <a:ext cx="2895600" cy="365125"/>
          </a:xfrm>
          <a:prstGeom prst="rect">
            <a:avLst/>
          </a:prstGeom>
        </p:spPr>
        <p:txBody>
          <a:bodyPr/>
          <a:lstStyle/>
          <a:p>
            <a:endParaRPr lang="nb-NO"/>
          </a:p>
        </p:txBody>
      </p:sp>
      <p:sp>
        <p:nvSpPr>
          <p:cNvPr id="5" name="Plassholder for lysbildenummer 4"/>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323325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79DEFEA-24B7-564D-B1EB-3241EEED7F4D}" type="datetimeFigureOut">
              <a:rPr lang="nb-NO" smtClean="0"/>
              <a:t>28.10.2016</a:t>
            </a:fld>
            <a:endParaRPr lang="nb-NO"/>
          </a:p>
        </p:txBody>
      </p:sp>
      <p:sp>
        <p:nvSpPr>
          <p:cNvPr id="3" name="Plassholder for bunntekst 2"/>
          <p:cNvSpPr>
            <a:spLocks noGrp="1"/>
          </p:cNvSpPr>
          <p:nvPr>
            <p:ph type="ftr" sz="quarter" idx="11"/>
          </p:nvPr>
        </p:nvSpPr>
        <p:spPr>
          <a:xfrm>
            <a:off x="3124200" y="6356350"/>
            <a:ext cx="2895600" cy="365125"/>
          </a:xfrm>
          <a:prstGeom prst="rect">
            <a:avLst/>
          </a:prstGeom>
        </p:spPr>
        <p:txBody>
          <a:bodyPr/>
          <a:lstStyle/>
          <a:p>
            <a:endParaRPr lang="nb-NO"/>
          </a:p>
        </p:txBody>
      </p:sp>
      <p:sp>
        <p:nvSpPr>
          <p:cNvPr id="4" name="Plassholder for lysbildenummer 3"/>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128246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679DEFEA-24B7-564D-B1EB-3241EEED7F4D}" type="datetimeFigureOut">
              <a:rPr lang="nb-NO" smtClean="0"/>
              <a:t>28.10.2016</a:t>
            </a:fld>
            <a:endParaRPr lang="nb-NO"/>
          </a:p>
        </p:txBody>
      </p:sp>
      <p:sp>
        <p:nvSpPr>
          <p:cNvPr id="6" name="Plassholder for bunntekst 5"/>
          <p:cNvSpPr>
            <a:spLocks noGrp="1"/>
          </p:cNvSpPr>
          <p:nvPr>
            <p:ph type="ftr" sz="quarter" idx="11"/>
          </p:nvPr>
        </p:nvSpPr>
        <p:spPr>
          <a:xfrm>
            <a:off x="3124200" y="6356350"/>
            <a:ext cx="28956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12897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679DEFEA-24B7-564D-B1EB-3241EEED7F4D}" type="datetimeFigureOut">
              <a:rPr lang="nb-NO" smtClean="0"/>
              <a:t>28.10.2016</a:t>
            </a:fld>
            <a:endParaRPr lang="nb-NO"/>
          </a:p>
        </p:txBody>
      </p:sp>
      <p:sp>
        <p:nvSpPr>
          <p:cNvPr id="6" name="Plassholder for bunntekst 5"/>
          <p:cNvSpPr>
            <a:spLocks noGrp="1"/>
          </p:cNvSpPr>
          <p:nvPr>
            <p:ph type="ftr" sz="quarter" idx="11"/>
          </p:nvPr>
        </p:nvSpPr>
        <p:spPr>
          <a:xfrm>
            <a:off x="3124200" y="6356350"/>
            <a:ext cx="28956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1F58C155-BDD7-F140-AB9E-69CFF0C954C9}" type="slidenum">
              <a:rPr lang="nb-NO" smtClean="0"/>
              <a:t>‹#›</a:t>
            </a:fld>
            <a:endParaRPr lang="nb-NO"/>
          </a:p>
        </p:txBody>
      </p:sp>
    </p:spTree>
    <p:extLst>
      <p:ext uri="{BB962C8B-B14F-4D97-AF65-F5344CB8AC3E}">
        <p14:creationId xmlns:p14="http://schemas.microsoft.com/office/powerpoint/2010/main" val="282955520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e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e 6" descr="12_0191_ppt_ALV.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Plassholder for tittel 1"/>
          <p:cNvSpPr>
            <a:spLocks noGrp="1"/>
          </p:cNvSpPr>
          <p:nvPr>
            <p:ph type="title"/>
          </p:nvPr>
        </p:nvSpPr>
        <p:spPr>
          <a:xfrm>
            <a:off x="457200" y="975591"/>
            <a:ext cx="8229600" cy="1036556"/>
          </a:xfrm>
          <a:prstGeom prst="rect">
            <a:avLst/>
          </a:prstGeom>
        </p:spPr>
        <p:txBody>
          <a:bodyPr vert="horz" lIns="0" tIns="0" rIns="0" bIns="0" rtlCol="0" anchor="t" anchorCtr="0">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457200" y="2185324"/>
            <a:ext cx="8229600" cy="3940839"/>
          </a:xfrm>
          <a:prstGeom prst="rect">
            <a:avLst/>
          </a:prstGeom>
        </p:spPr>
        <p:txBody>
          <a:bodyPr vert="horz" lIns="0" tIns="0" rIns="0" bIns="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EFEA-24B7-564D-B1EB-3241EEED7F4D}" type="datetimeFigureOut">
              <a:rPr lang="nb-NO" smtClean="0"/>
              <a:t>28.10.2016</a:t>
            </a:fld>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8C155-BDD7-F140-AB9E-69CFF0C954C9}" type="slidenum">
              <a:rPr lang="nb-NO" smtClean="0"/>
              <a:t>‹#›</a:t>
            </a:fld>
            <a:endParaRPr lang="nb-NO"/>
          </a:p>
        </p:txBody>
      </p:sp>
      <p:pic>
        <p:nvPicPr>
          <p:cNvPr id="8" name="Bilde 7" descr="cluster_label_bronze.eps"/>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57200" y="317660"/>
            <a:ext cx="986350" cy="384638"/>
          </a:xfrm>
          <a:prstGeom prst="rect">
            <a:avLst/>
          </a:prstGeom>
        </p:spPr>
      </p:pic>
    </p:spTree>
    <p:extLst>
      <p:ext uri="{BB962C8B-B14F-4D97-AF65-F5344CB8AC3E}">
        <p14:creationId xmlns:p14="http://schemas.microsoft.com/office/powerpoint/2010/main" val="14667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5" r:id="rId15"/>
    <p:sldLayoutId id="2147483666" r:id="rId16"/>
    <p:sldLayoutId id="2147483667" r:id="rId17"/>
  </p:sldLayoutIdLst>
  <p:txStyles>
    <p:titleStyle>
      <a:lvl1pPr algn="l" defTabSz="457200" rtl="0" eaLnBrk="1" latinLnBrk="0" hangingPunct="1">
        <a:spcBef>
          <a:spcPct val="0"/>
        </a:spcBef>
        <a:buNone/>
        <a:defRPr sz="3200" kern="1200">
          <a:solidFill>
            <a:srgbClr val="39AFE7"/>
          </a:solidFill>
          <a:latin typeface="Arial MT"/>
          <a:ea typeface="+mj-ea"/>
          <a:cs typeface="+mj-cs"/>
        </a:defRPr>
      </a:lvl1pPr>
    </p:titleStyle>
    <p:bodyStyle>
      <a:lvl1pPr marL="180975" indent="-180975" algn="l" defTabSz="457200" rtl="0" eaLnBrk="1" latinLnBrk="0" hangingPunct="1">
        <a:spcBef>
          <a:spcPct val="20000"/>
        </a:spcBef>
        <a:buFont typeface="Arial"/>
        <a:buChar char="•"/>
        <a:defRPr sz="1800" kern="1200">
          <a:solidFill>
            <a:srgbClr val="006CBA"/>
          </a:solidFill>
          <a:latin typeface="Arial MT"/>
          <a:ea typeface="+mn-ea"/>
          <a:cs typeface="+mn-cs"/>
        </a:defRPr>
      </a:lvl1pPr>
      <a:lvl2pPr marL="627063" indent="-169863" algn="l" defTabSz="457200" rtl="0" eaLnBrk="1" latinLnBrk="0" hangingPunct="1">
        <a:spcBef>
          <a:spcPct val="20000"/>
        </a:spcBef>
        <a:buFont typeface="Arial"/>
        <a:buChar char="–"/>
        <a:defRPr sz="1800" kern="1200">
          <a:solidFill>
            <a:srgbClr val="006CBA"/>
          </a:solidFill>
          <a:latin typeface="Arial MT"/>
          <a:ea typeface="+mn-ea"/>
          <a:cs typeface="+mn-cs"/>
        </a:defRPr>
      </a:lvl2pPr>
      <a:lvl3pPr marL="1047750" indent="-133350" algn="l" defTabSz="457200" rtl="0" eaLnBrk="1" latinLnBrk="0" hangingPunct="1">
        <a:spcBef>
          <a:spcPct val="20000"/>
        </a:spcBef>
        <a:buFont typeface="Arial"/>
        <a:buChar char="•"/>
        <a:defRPr sz="1800" kern="1200">
          <a:solidFill>
            <a:srgbClr val="006CBA"/>
          </a:solidFill>
          <a:latin typeface="Arial MT"/>
          <a:ea typeface="+mn-ea"/>
          <a:cs typeface="+mn-cs"/>
        </a:defRPr>
      </a:lvl3pPr>
      <a:lvl4pPr marL="1525588" indent="-153988" algn="l" defTabSz="457200" rtl="0" eaLnBrk="1" latinLnBrk="0" hangingPunct="1">
        <a:spcBef>
          <a:spcPct val="20000"/>
        </a:spcBef>
        <a:buFont typeface="Arial"/>
        <a:buChar char="–"/>
        <a:defRPr sz="1800" kern="1200">
          <a:solidFill>
            <a:srgbClr val="006CBA"/>
          </a:solidFill>
          <a:latin typeface="Arial MT"/>
          <a:ea typeface="+mn-ea"/>
          <a:cs typeface="+mn-cs"/>
        </a:defRPr>
      </a:lvl4pPr>
      <a:lvl5pPr marL="1979613" indent="-150813" algn="l" defTabSz="457200" rtl="0" eaLnBrk="1" latinLnBrk="0" hangingPunct="1">
        <a:spcBef>
          <a:spcPct val="20000"/>
        </a:spcBef>
        <a:buFont typeface="Arial"/>
        <a:buChar char="»"/>
        <a:defRPr sz="1800" kern="1200">
          <a:solidFill>
            <a:srgbClr val="006CBA"/>
          </a:solidFill>
          <a:latin typeface="Arial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jpeg"/><Relationship Id="rId13" Type="http://schemas.openxmlformats.org/officeDocument/2006/relationships/image" Target="../media/image28.jpeg"/><Relationship Id="rId14" Type="http://schemas.openxmlformats.org/officeDocument/2006/relationships/image" Target="../media/image29.jpeg"/><Relationship Id="rId15" Type="http://schemas.openxmlformats.org/officeDocument/2006/relationships/image" Target="../media/image30.jpeg"/><Relationship Id="rId16" Type="http://schemas.openxmlformats.org/officeDocument/2006/relationships/image" Target="../media/image31.jpeg"/><Relationship Id="rId17" Type="http://schemas.openxmlformats.org/officeDocument/2006/relationships/image" Target="../media/image32.jpeg"/><Relationship Id="rId18"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17.jp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9" Type="http://schemas.openxmlformats.org/officeDocument/2006/relationships/image" Target="../media/image24.jpeg"/><Relationship Id="rId10"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slideLayout" Target="../slideLayouts/slideLayout6.xml"/><Relationship Id="rId1" Type="http://schemas.openxmlformats.org/officeDocument/2006/relationships/tags" Target="../tags/tag4.xml"/><Relationship Id="rId2"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hyperlink" Target="https://www.youtube.com/watch?v=-X8xlQaAQ1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tiff"/><Relationship Id="rId1" Type="http://schemas.openxmlformats.org/officeDocument/2006/relationships/slideLayout" Target="../slideLayouts/slideLayout16.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pPr algn="ctr"/>
            <a:r>
              <a:rPr lang="nb-NO" dirty="0" smtClean="0"/>
              <a:t/>
            </a:r>
            <a:br>
              <a:rPr lang="nb-NO" dirty="0" smtClean="0"/>
            </a:br>
            <a:r>
              <a:rPr lang="nb-NO" dirty="0" smtClean="0"/>
              <a:t>Reiselivet i nord </a:t>
            </a:r>
            <a:r>
              <a:rPr lang="mr-IN" dirty="0" smtClean="0"/>
              <a:t>–</a:t>
            </a:r>
            <a:r>
              <a:rPr lang="nb-NO" dirty="0" smtClean="0"/>
              <a:t> </a:t>
            </a:r>
            <a:br>
              <a:rPr lang="nb-NO" dirty="0" smtClean="0"/>
            </a:br>
            <a:r>
              <a:rPr lang="nb-NO" dirty="0" smtClean="0"/>
              <a:t>ei utvikling over alle grenser</a:t>
            </a:r>
            <a:endParaRPr lang="nb-NO" dirty="0"/>
          </a:p>
        </p:txBody>
      </p:sp>
      <p:sp>
        <p:nvSpPr>
          <p:cNvPr id="3" name="Undertittel 2"/>
          <p:cNvSpPr>
            <a:spLocks noGrp="1"/>
          </p:cNvSpPr>
          <p:nvPr>
            <p:ph type="subTitle" idx="1"/>
          </p:nvPr>
        </p:nvSpPr>
        <p:spPr/>
        <p:txBody>
          <a:bodyPr/>
          <a:lstStyle/>
          <a:p>
            <a:r>
              <a:rPr lang="nb-NO" b="1" dirty="0" smtClean="0"/>
              <a:t>Børre Berglund </a:t>
            </a:r>
            <a:endParaRPr lang="nb-NO" b="1" dirty="0" smtClean="0"/>
          </a:p>
          <a:p>
            <a:r>
              <a:rPr lang="nb-NO" b="1" dirty="0" smtClean="0"/>
              <a:t>Prosjektleder Arena Lønnsomme Vinteropplevelser</a:t>
            </a:r>
            <a:endParaRPr lang="nb-NO" b="1" dirty="0"/>
          </a:p>
          <a:p>
            <a:endParaRPr lang="nb-NO" b="1" dirty="0" smtClean="0"/>
          </a:p>
          <a:p>
            <a:r>
              <a:rPr lang="nb-NO" b="1" dirty="0" smtClean="0"/>
              <a:t>1.11.17</a:t>
            </a:r>
            <a:endParaRPr lang="nb-NO" b="1" dirty="0" smtClean="0"/>
          </a:p>
          <a:p>
            <a:endParaRPr lang="nb-NO" b="1" dirty="0"/>
          </a:p>
        </p:txBody>
      </p:sp>
    </p:spTree>
    <p:extLst>
      <p:ext uri="{BB962C8B-B14F-4D97-AF65-F5344CB8AC3E}">
        <p14:creationId xmlns:p14="http://schemas.microsoft.com/office/powerpoint/2010/main" val="3455809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lda-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28" y="0"/>
            <a:ext cx="9312080" cy="6858000"/>
          </a:xfrm>
          <a:prstGeom prst="rect">
            <a:avLst/>
          </a:prstGeom>
        </p:spPr>
      </p:pic>
      <p:pic>
        <p:nvPicPr>
          <p:cNvPr id="7" name="Bilde 6" descr="ARENA_l_vinteropp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6" y="357152"/>
            <a:ext cx="3662331" cy="384465"/>
          </a:xfrm>
          <a:prstGeom prst="rect">
            <a:avLst/>
          </a:prstGeom>
        </p:spPr>
      </p:pic>
      <p:pic>
        <p:nvPicPr>
          <p:cNvPr id="6" name="Bilde 5"/>
          <p:cNvPicPr>
            <a:picLocks noChangeAspect="1"/>
          </p:cNvPicPr>
          <p:nvPr/>
        </p:nvPicPr>
        <p:blipFill>
          <a:blip r:embed="rId4"/>
          <a:stretch>
            <a:fillRect/>
          </a:stretch>
        </p:blipFill>
        <p:spPr>
          <a:xfrm>
            <a:off x="5155096" y="2597477"/>
            <a:ext cx="3304602" cy="3343155"/>
          </a:xfrm>
          <a:prstGeom prst="rect">
            <a:avLst/>
          </a:prstGeom>
        </p:spPr>
      </p:pic>
      <p:sp>
        <p:nvSpPr>
          <p:cNvPr id="2" name="Tittel 1"/>
          <p:cNvSpPr>
            <a:spLocks noGrp="1"/>
          </p:cNvSpPr>
          <p:nvPr>
            <p:ph type="title"/>
          </p:nvPr>
        </p:nvSpPr>
        <p:spPr/>
        <p:txBody>
          <a:bodyPr/>
          <a:lstStyle/>
          <a:p>
            <a:r>
              <a:rPr lang="nb-NO" dirty="0" smtClean="0">
                <a:solidFill>
                  <a:schemeClr val="bg1"/>
                </a:solidFill>
              </a:rPr>
              <a:t>Samhandling</a:t>
            </a:r>
            <a:br>
              <a:rPr lang="nb-NO" dirty="0" smtClean="0">
                <a:solidFill>
                  <a:schemeClr val="bg1"/>
                </a:solidFill>
              </a:rPr>
            </a:br>
            <a:r>
              <a:rPr lang="nb-NO" dirty="0" smtClean="0">
                <a:solidFill>
                  <a:schemeClr val="bg1"/>
                </a:solidFill>
              </a:rPr>
              <a:t>i PRAKSIS</a:t>
            </a:r>
            <a:endParaRPr lang="nb-NO" dirty="0">
              <a:solidFill>
                <a:schemeClr val="bg1"/>
              </a:solidFill>
            </a:endParaRPr>
          </a:p>
        </p:txBody>
      </p:sp>
      <p:sp>
        <p:nvSpPr>
          <p:cNvPr id="3" name="Plassholder for tekst 2"/>
          <p:cNvSpPr>
            <a:spLocks noGrp="1"/>
          </p:cNvSpPr>
          <p:nvPr>
            <p:ph type="body" idx="1"/>
          </p:nvPr>
        </p:nvSpPr>
        <p:spPr/>
        <p:txBody>
          <a:bodyPr/>
          <a:lstStyle/>
          <a:p>
            <a:endParaRPr lang="nb-NO"/>
          </a:p>
        </p:txBody>
      </p:sp>
    </p:spTree>
    <p:extLst>
      <p:ext uri="{BB962C8B-B14F-4D97-AF65-F5344CB8AC3E}">
        <p14:creationId xmlns:p14="http://schemas.microsoft.com/office/powerpoint/2010/main" val="1162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099" y="244604"/>
            <a:ext cx="3620023" cy="6435596"/>
          </a:xfrm>
          <a:prstGeom prst="rect">
            <a:avLst/>
          </a:prstGeom>
        </p:spPr>
      </p:pic>
      <p:sp>
        <p:nvSpPr>
          <p:cNvPr id="3" name="TekstSylinder 2"/>
          <p:cNvSpPr txBox="1"/>
          <p:nvPr/>
        </p:nvSpPr>
        <p:spPr>
          <a:xfrm>
            <a:off x="6533242" y="2217906"/>
            <a:ext cx="2566023" cy="646331"/>
          </a:xfrm>
          <a:prstGeom prst="rect">
            <a:avLst/>
          </a:prstGeom>
          <a:noFill/>
        </p:spPr>
        <p:txBody>
          <a:bodyPr wrap="none" rtlCol="0">
            <a:spAutoFit/>
          </a:bodyPr>
          <a:lstStyle/>
          <a:p>
            <a:r>
              <a:rPr lang="nb-NO" i="1" dirty="0" smtClean="0"/>
              <a:t>”Samarbeid er en</a:t>
            </a:r>
          </a:p>
          <a:p>
            <a:r>
              <a:rPr lang="nb-NO" i="1" dirty="0"/>
              <a:t>f</a:t>
            </a:r>
            <a:r>
              <a:rPr lang="nb-NO" i="1" dirty="0" smtClean="0"/>
              <a:t>orutsetning for å lykkes.”</a:t>
            </a:r>
            <a:endParaRPr lang="nb-NO" i="1" dirty="0"/>
          </a:p>
        </p:txBody>
      </p:sp>
    </p:spTree>
    <p:extLst>
      <p:ext uri="{BB962C8B-B14F-4D97-AF65-F5344CB8AC3E}">
        <p14:creationId xmlns:p14="http://schemas.microsoft.com/office/powerpoint/2010/main" val="1783939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smtClean="0"/>
              <a:t>Regionale handlingsplaner og felles plattform</a:t>
            </a:r>
            <a:endParaRPr lang="nb-NO" dirty="0"/>
          </a:p>
        </p:txBody>
      </p:sp>
      <p:sp>
        <p:nvSpPr>
          <p:cNvPr id="4" name="Plassholder for innhold 3"/>
          <p:cNvSpPr>
            <a:spLocks noGrp="1"/>
          </p:cNvSpPr>
          <p:nvPr>
            <p:ph idx="1"/>
          </p:nvPr>
        </p:nvSpPr>
        <p:spPr>
          <a:xfrm>
            <a:off x="457200" y="2185324"/>
            <a:ext cx="8229600" cy="1629931"/>
          </a:xfrm>
        </p:spPr>
        <p:txBody>
          <a:bodyPr/>
          <a:lstStyle/>
          <a:p>
            <a:r>
              <a:rPr lang="nb-NO" dirty="0" smtClean="0"/>
              <a:t>Differensierte planer for hver av regionene </a:t>
            </a:r>
          </a:p>
          <a:p>
            <a:endParaRPr lang="nb-NO" dirty="0"/>
          </a:p>
          <a:p>
            <a:r>
              <a:rPr lang="nb-NO" dirty="0" smtClean="0"/>
              <a:t>Felles plattform i fire klyngesamlinger</a:t>
            </a:r>
          </a:p>
          <a:p>
            <a:pPr lvl="1"/>
            <a:r>
              <a:rPr lang="nb-NO" dirty="0" smtClean="0"/>
              <a:t>Innovasjonsplattformen</a:t>
            </a:r>
          </a:p>
          <a:p>
            <a:pPr lvl="1"/>
            <a:endParaRPr lang="nb-NO" dirty="0"/>
          </a:p>
        </p:txBody>
      </p:sp>
      <p:sp>
        <p:nvSpPr>
          <p:cNvPr id="5" name="TekstSylinder 4"/>
          <p:cNvSpPr txBox="1"/>
          <p:nvPr/>
        </p:nvSpPr>
        <p:spPr>
          <a:xfrm>
            <a:off x="2664372" y="4524703"/>
            <a:ext cx="184731" cy="369332"/>
          </a:xfrm>
          <a:prstGeom prst="rect">
            <a:avLst/>
          </a:prstGeom>
          <a:noFill/>
        </p:spPr>
        <p:txBody>
          <a:bodyPr wrap="none" rtlCol="0">
            <a:spAutoFit/>
          </a:bodyPr>
          <a:lstStyle/>
          <a:p>
            <a:endParaRPr lang="nb-NO" dirty="0"/>
          </a:p>
        </p:txBody>
      </p:sp>
      <p:sp>
        <p:nvSpPr>
          <p:cNvPr id="6" name="Rounded Rectangle 1"/>
          <p:cNvSpPr/>
          <p:nvPr/>
        </p:nvSpPr>
        <p:spPr>
          <a:xfrm>
            <a:off x="3061815" y="3878331"/>
            <a:ext cx="5538537" cy="842475"/>
          </a:xfrm>
          <a:prstGeom prst="roundRect">
            <a:avLst>
              <a:gd name="adj" fmla="val 50000"/>
            </a:avLst>
          </a:prstGeom>
          <a:solidFill>
            <a:srgbClr val="9B59B6"/>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INFRASTRUKTUR</a:t>
            </a:r>
          </a:p>
          <a:p>
            <a:pPr algn="ctr"/>
            <a:r>
              <a:rPr lang="en-US" dirty="0" err="1" smtClean="0"/>
              <a:t>Teknologi</a:t>
            </a:r>
            <a:r>
              <a:rPr lang="en-US" dirty="0" smtClean="0"/>
              <a:t> – Travel Fact</a:t>
            </a:r>
            <a:endParaRPr lang="en-US" dirty="0"/>
          </a:p>
        </p:txBody>
      </p:sp>
      <p:sp>
        <p:nvSpPr>
          <p:cNvPr id="7" name="Rounded Rectangle 45"/>
          <p:cNvSpPr/>
          <p:nvPr/>
        </p:nvSpPr>
        <p:spPr>
          <a:xfrm>
            <a:off x="1690216" y="4836871"/>
            <a:ext cx="6910137" cy="842475"/>
          </a:xfrm>
          <a:prstGeom prst="roundRect">
            <a:avLst>
              <a:gd name="adj" fmla="val 50000"/>
            </a:avLst>
          </a:prstGeom>
          <a:solidFill>
            <a:srgbClr val="F2784B"/>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SYSTEMER</a:t>
            </a:r>
          </a:p>
          <a:p>
            <a:pPr algn="ctr"/>
            <a:r>
              <a:rPr lang="en-US" dirty="0" err="1" smtClean="0"/>
              <a:t>Felles</a:t>
            </a:r>
            <a:r>
              <a:rPr lang="en-US" dirty="0" smtClean="0"/>
              <a:t> </a:t>
            </a:r>
            <a:r>
              <a:rPr lang="en-US" dirty="0" err="1" smtClean="0"/>
              <a:t>metodikk</a:t>
            </a:r>
            <a:r>
              <a:rPr lang="en-US" dirty="0" smtClean="0"/>
              <a:t> for </a:t>
            </a:r>
            <a:r>
              <a:rPr lang="en-US" dirty="0" err="1" smtClean="0"/>
              <a:t>produktutvikling</a:t>
            </a:r>
            <a:r>
              <a:rPr lang="en-US" dirty="0"/>
              <a:t> </a:t>
            </a:r>
            <a:r>
              <a:rPr lang="mr-IN" dirty="0" smtClean="0"/>
              <a:t>–</a:t>
            </a:r>
            <a:r>
              <a:rPr lang="en-US" dirty="0" smtClean="0"/>
              <a:t> BLT</a:t>
            </a:r>
            <a:endParaRPr lang="en-US" dirty="0"/>
          </a:p>
        </p:txBody>
      </p:sp>
      <p:sp>
        <p:nvSpPr>
          <p:cNvPr id="8" name="Rounded Rectangle 46"/>
          <p:cNvSpPr/>
          <p:nvPr/>
        </p:nvSpPr>
        <p:spPr>
          <a:xfrm>
            <a:off x="612067" y="5799861"/>
            <a:ext cx="7988286" cy="842475"/>
          </a:xfrm>
          <a:prstGeom prst="roundRect">
            <a:avLst>
              <a:gd name="adj" fmla="val 50000"/>
            </a:avLst>
          </a:prstGeom>
          <a:solidFill>
            <a:srgbClr val="D64541"/>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FELLES RESSURSER</a:t>
            </a:r>
          </a:p>
          <a:p>
            <a:pPr algn="ctr"/>
            <a:r>
              <a:rPr lang="en-US" dirty="0" err="1" smtClean="0"/>
              <a:t>Kunnskap</a:t>
            </a:r>
            <a:r>
              <a:rPr lang="en-US" dirty="0" smtClean="0"/>
              <a:t> </a:t>
            </a:r>
            <a:r>
              <a:rPr lang="en-US" dirty="0" err="1" smtClean="0"/>
              <a:t>og</a:t>
            </a:r>
            <a:r>
              <a:rPr lang="en-US" dirty="0" smtClean="0"/>
              <a:t> </a:t>
            </a:r>
            <a:r>
              <a:rPr lang="en-US" dirty="0" err="1" smtClean="0"/>
              <a:t>prosess</a:t>
            </a:r>
            <a:r>
              <a:rPr lang="en-US" dirty="0" smtClean="0"/>
              <a:t> – </a:t>
            </a:r>
            <a:r>
              <a:rPr lang="en-US" dirty="0" err="1" smtClean="0"/>
              <a:t>Segmenteringsmodell</a:t>
            </a:r>
            <a:r>
              <a:rPr lang="en-US" dirty="0" smtClean="0"/>
              <a:t> </a:t>
            </a:r>
            <a:r>
              <a:rPr lang="en-US" dirty="0" err="1" smtClean="0"/>
              <a:t>og</a:t>
            </a:r>
            <a:r>
              <a:rPr lang="en-US" dirty="0" smtClean="0"/>
              <a:t> </a:t>
            </a:r>
            <a:r>
              <a:rPr lang="en-US" dirty="0" err="1" smtClean="0"/>
              <a:t>internasjonalisering</a:t>
            </a:r>
            <a:endParaRPr lang="en-US" dirty="0"/>
          </a:p>
        </p:txBody>
      </p:sp>
    </p:spTree>
    <p:extLst>
      <p:ext uri="{BB962C8B-B14F-4D97-AF65-F5344CB8AC3E}">
        <p14:creationId xmlns:p14="http://schemas.microsoft.com/office/powerpoint/2010/main" val="201369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Bleik-Nordlys-3-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19904"/>
            <a:ext cx="9241959" cy="7018071"/>
          </a:xfrm>
          <a:prstGeom prst="rect">
            <a:avLst/>
          </a:prstGeom>
        </p:spPr>
      </p:pic>
      <p:pic>
        <p:nvPicPr>
          <p:cNvPr id="5" name="Plassholder for innhold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0720" y="5562220"/>
            <a:ext cx="1727672" cy="1151781"/>
          </a:xfrm>
          <a:prstGeom prst="rect">
            <a:avLst/>
          </a:prstGeom>
        </p:spPr>
      </p:pic>
      <p:pic>
        <p:nvPicPr>
          <p:cNvPr id="6" name="Plassholder for innhold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2568" y="2862484"/>
            <a:ext cx="1560174" cy="1168665"/>
          </a:xfrm>
          <a:prstGeom prst="rect">
            <a:avLst/>
          </a:prstGeom>
        </p:spPr>
      </p:pic>
      <p:pic>
        <p:nvPicPr>
          <p:cNvPr id="7" name="Plassholder for innhold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2569" y="238852"/>
            <a:ext cx="1535339" cy="1162656"/>
          </a:xfrm>
          <a:prstGeom prst="rect">
            <a:avLst/>
          </a:prstGeom>
          <a:noFill/>
          <a:ln>
            <a:noFill/>
          </a:ln>
        </p:spPr>
      </p:pic>
      <p:pic>
        <p:nvPicPr>
          <p:cNvPr id="8" name="Plassholder for innhold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18836" y="233457"/>
            <a:ext cx="1626904" cy="1154348"/>
          </a:xfrm>
          <a:prstGeom prst="rect">
            <a:avLst/>
          </a:prstGeom>
          <a:noFill/>
          <a:ln>
            <a:noFill/>
          </a:ln>
        </p:spPr>
      </p:pic>
      <p:pic>
        <p:nvPicPr>
          <p:cNvPr id="9" name="Bild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34736" y="237474"/>
            <a:ext cx="1550904" cy="1168975"/>
          </a:xfrm>
          <a:prstGeom prst="rect">
            <a:avLst/>
          </a:prstGeom>
          <a:noFill/>
          <a:ln>
            <a:noFill/>
          </a:ln>
        </p:spPr>
      </p:pic>
      <p:pic>
        <p:nvPicPr>
          <p:cNvPr id="10" name="Plassholder for innhold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8835" y="1568609"/>
            <a:ext cx="1555182" cy="1190640"/>
          </a:xfrm>
          <a:prstGeom prst="rect">
            <a:avLst/>
          </a:prstGeom>
        </p:spPr>
      </p:pic>
      <p:pic>
        <p:nvPicPr>
          <p:cNvPr id="11" name="Plassholder for innhold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50562" y="1576824"/>
            <a:ext cx="1634113" cy="1177579"/>
          </a:xfrm>
          <a:prstGeom prst="rect">
            <a:avLst/>
          </a:prstGeom>
        </p:spPr>
      </p:pic>
      <p:pic>
        <p:nvPicPr>
          <p:cNvPr id="12" name="Plassholder for innhold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34736" y="1568569"/>
            <a:ext cx="1583140" cy="1190537"/>
          </a:xfrm>
          <a:prstGeom prst="rect">
            <a:avLst/>
          </a:prstGeom>
        </p:spPr>
      </p:pic>
      <p:pic>
        <p:nvPicPr>
          <p:cNvPr id="13" name="Plassholder for innhold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34736" y="2865808"/>
            <a:ext cx="1560174" cy="1140648"/>
          </a:xfrm>
          <a:prstGeom prst="rect">
            <a:avLst/>
          </a:prstGeom>
        </p:spPr>
      </p:pic>
      <p:pic>
        <p:nvPicPr>
          <p:cNvPr id="14" name="Plassholder for innhold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38392" y="2863798"/>
            <a:ext cx="1784060" cy="1157591"/>
          </a:xfrm>
          <a:prstGeom prst="rect">
            <a:avLst/>
          </a:prstGeom>
        </p:spPr>
      </p:pic>
      <p:pic>
        <p:nvPicPr>
          <p:cNvPr id="15" name="Plassholder for innhold 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385500" y="4233797"/>
            <a:ext cx="1644184" cy="1135011"/>
          </a:xfrm>
          <a:prstGeom prst="rect">
            <a:avLst/>
          </a:prstGeom>
        </p:spPr>
      </p:pic>
      <p:pic>
        <p:nvPicPr>
          <p:cNvPr id="16" name="Plassholder for innhold 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390720" y="4233798"/>
            <a:ext cx="943810" cy="1107149"/>
          </a:xfrm>
          <a:prstGeom prst="rect">
            <a:avLst/>
          </a:prstGeom>
        </p:spPr>
      </p:pic>
      <p:pic>
        <p:nvPicPr>
          <p:cNvPr id="17" name="Plassholder for innhold 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022570" y="4233797"/>
            <a:ext cx="1409491" cy="1135011"/>
          </a:xfrm>
          <a:prstGeom prst="rect">
            <a:avLst/>
          </a:prstGeom>
        </p:spPr>
      </p:pic>
      <p:pic>
        <p:nvPicPr>
          <p:cNvPr id="18" name="Plassholder for innhold 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13312" y="4228625"/>
            <a:ext cx="758816" cy="1135539"/>
          </a:xfrm>
          <a:prstGeom prst="rect">
            <a:avLst/>
          </a:prstGeom>
        </p:spPr>
      </p:pic>
      <p:pic>
        <p:nvPicPr>
          <p:cNvPr id="19" name="Plassholder for innhold 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442723" y="5562326"/>
            <a:ext cx="1734505" cy="1152023"/>
          </a:xfrm>
          <a:prstGeom prst="rect">
            <a:avLst/>
          </a:prstGeom>
        </p:spPr>
      </p:pic>
      <p:pic>
        <p:nvPicPr>
          <p:cNvPr id="20" name="Plassholder for innhold 4"/>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878554" y="5562326"/>
            <a:ext cx="1727671" cy="1152023"/>
          </a:xfrm>
          <a:prstGeom prst="rect">
            <a:avLst/>
          </a:prstGeom>
        </p:spPr>
      </p:pic>
      <p:sp>
        <p:nvSpPr>
          <p:cNvPr id="21" name="Rektangel 20"/>
          <p:cNvSpPr/>
          <p:nvPr/>
        </p:nvSpPr>
        <p:spPr>
          <a:xfrm>
            <a:off x="4438325" y="5562327"/>
            <a:ext cx="4680069" cy="1151675"/>
          </a:xfrm>
          <a:prstGeom prst="rect">
            <a:avLst/>
          </a:prstGeom>
          <a:noFill/>
          <a:ln w="57150" cmpd="sng">
            <a:solidFill>
              <a:srgbClr val="33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ln>
                <a:solidFill>
                  <a:srgbClr val="FFFF00"/>
                </a:solidFill>
              </a:ln>
            </a:endParaRPr>
          </a:p>
        </p:txBody>
      </p:sp>
      <p:sp>
        <p:nvSpPr>
          <p:cNvPr id="22" name="Rektangel 21"/>
          <p:cNvSpPr/>
          <p:nvPr/>
        </p:nvSpPr>
        <p:spPr>
          <a:xfrm>
            <a:off x="4415069" y="4228627"/>
            <a:ext cx="4680069" cy="1151675"/>
          </a:xfrm>
          <a:prstGeom prst="rect">
            <a:avLst/>
          </a:prstGeom>
          <a:noFill/>
          <a:ln w="57150" cmpd="sng">
            <a:solidFill>
              <a:srgbClr val="33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ln>
                <a:solidFill>
                  <a:srgbClr val="FFFF00"/>
                </a:solidFill>
              </a:ln>
            </a:endParaRPr>
          </a:p>
        </p:txBody>
      </p:sp>
      <p:sp>
        <p:nvSpPr>
          <p:cNvPr id="23" name="Rektangel 22"/>
          <p:cNvSpPr/>
          <p:nvPr/>
        </p:nvSpPr>
        <p:spPr>
          <a:xfrm>
            <a:off x="4418836" y="2894927"/>
            <a:ext cx="4680069" cy="1151675"/>
          </a:xfrm>
          <a:prstGeom prst="rect">
            <a:avLst/>
          </a:prstGeom>
          <a:noFill/>
          <a:ln w="57150" cmpd="sng">
            <a:solidFill>
              <a:srgbClr val="33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ln>
                <a:solidFill>
                  <a:srgbClr val="FFFF00"/>
                </a:solidFill>
              </a:ln>
            </a:endParaRPr>
          </a:p>
        </p:txBody>
      </p:sp>
      <p:sp>
        <p:nvSpPr>
          <p:cNvPr id="24" name="Rektangel 23"/>
          <p:cNvSpPr/>
          <p:nvPr/>
        </p:nvSpPr>
        <p:spPr>
          <a:xfrm>
            <a:off x="4418836" y="1570947"/>
            <a:ext cx="4680069" cy="1151675"/>
          </a:xfrm>
          <a:prstGeom prst="rect">
            <a:avLst/>
          </a:prstGeom>
          <a:noFill/>
          <a:ln w="57150" cmpd="sng">
            <a:solidFill>
              <a:srgbClr val="33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ln>
                <a:solidFill>
                  <a:srgbClr val="FFFF00"/>
                </a:solidFill>
              </a:ln>
            </a:endParaRPr>
          </a:p>
        </p:txBody>
      </p:sp>
      <p:sp>
        <p:nvSpPr>
          <p:cNvPr id="25" name="Rektangel 24"/>
          <p:cNvSpPr/>
          <p:nvPr/>
        </p:nvSpPr>
        <p:spPr>
          <a:xfrm>
            <a:off x="4418836" y="233457"/>
            <a:ext cx="4680069" cy="1151675"/>
          </a:xfrm>
          <a:prstGeom prst="rect">
            <a:avLst/>
          </a:prstGeom>
          <a:noFill/>
          <a:ln w="57150" cmpd="sng">
            <a:solidFill>
              <a:srgbClr val="3399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ln>
                <a:solidFill>
                  <a:srgbClr val="FFFF00"/>
                </a:solidFill>
              </a:ln>
            </a:endParaRPr>
          </a:p>
        </p:txBody>
      </p:sp>
      <p:sp>
        <p:nvSpPr>
          <p:cNvPr id="26" name="Oval 57"/>
          <p:cNvSpPr/>
          <p:nvPr/>
        </p:nvSpPr>
        <p:spPr bwMode="auto">
          <a:xfrm>
            <a:off x="4044700" y="252361"/>
            <a:ext cx="590550" cy="588963"/>
          </a:xfrm>
          <a:prstGeom prst="ellipse">
            <a:avLst/>
          </a:prstGeom>
          <a:gradFill flip="none" rotWithShape="1">
            <a:gsLst>
              <a:gs pos="47000">
                <a:schemeClr val="bg1">
                  <a:lumMod val="75000"/>
                </a:schemeClr>
              </a:gs>
              <a:gs pos="100000">
                <a:schemeClr val="bg1"/>
              </a:gs>
            </a:gsLst>
            <a:path path="circle">
              <a:fillToRect l="50000" t="50000" r="50000" b="50000"/>
            </a:path>
            <a:tileRect/>
          </a:gradFill>
          <a:ln>
            <a:solidFill>
              <a:schemeClr val="bg1">
                <a:lumMod val="50000"/>
              </a:schemeClr>
            </a:solidFill>
          </a:ln>
          <a:effectLst>
            <a:outerShdw blurRad="50800" dist="22987" dir="2700000" algn="br">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29" name="Oval 60"/>
          <p:cNvSpPr/>
          <p:nvPr/>
        </p:nvSpPr>
        <p:spPr bwMode="auto">
          <a:xfrm>
            <a:off x="4040693" y="1607025"/>
            <a:ext cx="588962" cy="588681"/>
          </a:xfrm>
          <a:prstGeom prst="ellipse">
            <a:avLst/>
          </a:prstGeom>
          <a:gradFill flip="none" rotWithShape="1">
            <a:gsLst>
              <a:gs pos="47000">
                <a:schemeClr val="bg1">
                  <a:lumMod val="75000"/>
                </a:schemeClr>
              </a:gs>
              <a:gs pos="100000">
                <a:schemeClr val="bg1"/>
              </a:gs>
            </a:gsLst>
            <a:path path="circle">
              <a:fillToRect l="50000" t="50000" r="50000" b="50000"/>
            </a:path>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1" name="TextBox 45"/>
          <p:cNvSpPr txBox="1">
            <a:spLocks noChangeArrowheads="1"/>
          </p:cNvSpPr>
          <p:nvPr/>
        </p:nvSpPr>
        <p:spPr bwMode="auto">
          <a:xfrm>
            <a:off x="4153405" y="1595629"/>
            <a:ext cx="355600" cy="523220"/>
          </a:xfrm>
          <a:prstGeom prst="rect">
            <a:avLst/>
          </a:prstGeom>
          <a:noFill/>
          <a:ln>
            <a:noFill/>
          </a:ln>
          <a:effectLst>
            <a:outerShdw dist="38100" dir="27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nb-NO" sz="2800" dirty="0">
                <a:solidFill>
                  <a:srgbClr val="17375E"/>
                </a:solidFill>
                <a:latin typeface="Calibri" pitchFamily="-109" charset="0"/>
              </a:rPr>
              <a:t>2</a:t>
            </a:r>
          </a:p>
        </p:txBody>
      </p:sp>
      <p:sp>
        <p:nvSpPr>
          <p:cNvPr id="32" name="Oval 63"/>
          <p:cNvSpPr/>
          <p:nvPr/>
        </p:nvSpPr>
        <p:spPr bwMode="auto">
          <a:xfrm>
            <a:off x="4081736" y="2934971"/>
            <a:ext cx="590550" cy="588963"/>
          </a:xfrm>
          <a:prstGeom prst="ellipse">
            <a:avLst/>
          </a:prstGeom>
          <a:gradFill flip="none" rotWithShape="1">
            <a:gsLst>
              <a:gs pos="47000">
                <a:schemeClr val="bg1">
                  <a:lumMod val="75000"/>
                </a:schemeClr>
              </a:gs>
              <a:gs pos="100000">
                <a:schemeClr val="bg1"/>
              </a:gs>
            </a:gsLst>
            <a:path path="circle">
              <a:fillToRect l="50000" t="50000" r="50000" b="50000"/>
            </a:path>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4" name="TextBox 48"/>
          <p:cNvSpPr txBox="1">
            <a:spLocks noChangeArrowheads="1"/>
          </p:cNvSpPr>
          <p:nvPr/>
        </p:nvSpPr>
        <p:spPr bwMode="auto">
          <a:xfrm>
            <a:off x="4208736" y="2936559"/>
            <a:ext cx="357188" cy="523220"/>
          </a:xfrm>
          <a:prstGeom prst="rect">
            <a:avLst/>
          </a:prstGeom>
          <a:noFill/>
          <a:ln>
            <a:noFill/>
          </a:ln>
          <a:effectLst>
            <a:outerShdw dist="38100" dir="27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nb-NO" sz="2800">
                <a:solidFill>
                  <a:srgbClr val="17375E"/>
                </a:solidFill>
                <a:latin typeface="Calibri" pitchFamily="-109" charset="0"/>
              </a:rPr>
              <a:t>3</a:t>
            </a:r>
          </a:p>
        </p:txBody>
      </p:sp>
      <p:sp>
        <p:nvSpPr>
          <p:cNvPr id="35" name="Oval 66"/>
          <p:cNvSpPr/>
          <p:nvPr/>
        </p:nvSpPr>
        <p:spPr bwMode="auto">
          <a:xfrm>
            <a:off x="4073255" y="4254467"/>
            <a:ext cx="590550" cy="590551"/>
          </a:xfrm>
          <a:prstGeom prst="ellipse">
            <a:avLst/>
          </a:prstGeom>
          <a:gradFill flip="none" rotWithShape="1">
            <a:gsLst>
              <a:gs pos="47000">
                <a:schemeClr val="bg1">
                  <a:lumMod val="75000"/>
                </a:schemeClr>
              </a:gs>
              <a:gs pos="100000">
                <a:schemeClr val="bg1"/>
              </a:gs>
            </a:gsLst>
            <a:path path="circle">
              <a:fillToRect l="50000" t="50000" r="50000" b="50000"/>
            </a:path>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37" name="TextBox 51"/>
          <p:cNvSpPr txBox="1">
            <a:spLocks noChangeArrowheads="1"/>
          </p:cNvSpPr>
          <p:nvPr/>
        </p:nvSpPr>
        <p:spPr bwMode="auto">
          <a:xfrm>
            <a:off x="4165332" y="4260817"/>
            <a:ext cx="357187" cy="523220"/>
          </a:xfrm>
          <a:prstGeom prst="rect">
            <a:avLst/>
          </a:prstGeom>
          <a:noFill/>
          <a:ln>
            <a:noFill/>
          </a:ln>
          <a:effectLst>
            <a:outerShdw dist="38100" dir="27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nb-NO" sz="2800">
                <a:solidFill>
                  <a:srgbClr val="17375E"/>
                </a:solidFill>
                <a:latin typeface="Calibri" pitchFamily="-109" charset="0"/>
              </a:rPr>
              <a:t>4</a:t>
            </a:r>
          </a:p>
        </p:txBody>
      </p:sp>
      <p:sp>
        <p:nvSpPr>
          <p:cNvPr id="38" name="Oval 69"/>
          <p:cNvSpPr/>
          <p:nvPr/>
        </p:nvSpPr>
        <p:spPr bwMode="auto">
          <a:xfrm>
            <a:off x="4097612" y="5611818"/>
            <a:ext cx="588962" cy="590551"/>
          </a:xfrm>
          <a:prstGeom prst="ellipse">
            <a:avLst/>
          </a:prstGeom>
          <a:gradFill flip="none" rotWithShape="1">
            <a:gsLst>
              <a:gs pos="47000">
                <a:schemeClr val="bg1">
                  <a:lumMod val="75000"/>
                </a:schemeClr>
              </a:gs>
              <a:gs pos="100000">
                <a:schemeClr val="bg1"/>
              </a:gs>
            </a:gsLst>
            <a:path path="circle">
              <a:fillToRect l="50000" t="50000" r="50000" b="50000"/>
            </a:path>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9" charset="-128"/>
            </a:endParaRPr>
          </a:p>
        </p:txBody>
      </p:sp>
      <p:sp>
        <p:nvSpPr>
          <p:cNvPr id="40" name="TextBox 54"/>
          <p:cNvSpPr txBox="1">
            <a:spLocks noChangeArrowheads="1"/>
          </p:cNvSpPr>
          <p:nvPr/>
        </p:nvSpPr>
        <p:spPr bwMode="auto">
          <a:xfrm>
            <a:off x="4210324" y="5627692"/>
            <a:ext cx="355600" cy="523220"/>
          </a:xfrm>
          <a:prstGeom prst="rect">
            <a:avLst/>
          </a:prstGeom>
          <a:noFill/>
          <a:ln>
            <a:noFill/>
          </a:ln>
          <a:effectLst>
            <a:outerShdw dist="38100" dir="27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nb-NO" sz="2800" dirty="0">
                <a:solidFill>
                  <a:srgbClr val="17375E"/>
                </a:solidFill>
                <a:latin typeface="Calibri" pitchFamily="-109" charset="0"/>
              </a:rPr>
              <a:t>5</a:t>
            </a:r>
          </a:p>
        </p:txBody>
      </p:sp>
      <p:sp>
        <p:nvSpPr>
          <p:cNvPr id="44" name="TekstSylinder 43"/>
          <p:cNvSpPr txBox="1"/>
          <p:nvPr/>
        </p:nvSpPr>
        <p:spPr>
          <a:xfrm>
            <a:off x="1940508" y="910284"/>
            <a:ext cx="2468748" cy="369332"/>
          </a:xfrm>
          <a:prstGeom prst="rect">
            <a:avLst/>
          </a:prstGeom>
          <a:solidFill>
            <a:schemeClr val="bg1">
              <a:lumMod val="75000"/>
              <a:alpha val="54000"/>
            </a:schemeClr>
          </a:solidFill>
        </p:spPr>
        <p:txBody>
          <a:bodyPr wrap="square" rtlCol="0">
            <a:spAutoFit/>
          </a:bodyPr>
          <a:lstStyle/>
          <a:p>
            <a:pPr algn="r"/>
            <a:r>
              <a:rPr lang="nb-NO" sz="1800" dirty="0" smtClean="0">
                <a:solidFill>
                  <a:schemeClr val="bg1"/>
                </a:solidFill>
              </a:rPr>
              <a:t>COMFORT PLUS </a:t>
            </a:r>
            <a:r>
              <a:rPr lang="nb-NO" i="1" dirty="0" smtClean="0">
                <a:solidFill>
                  <a:schemeClr val="bg1"/>
                </a:solidFill>
              </a:rPr>
              <a:t>(18%)</a:t>
            </a:r>
            <a:endParaRPr lang="nb-NO" i="1" dirty="0">
              <a:solidFill>
                <a:schemeClr val="bg1"/>
              </a:solidFill>
            </a:endParaRPr>
          </a:p>
        </p:txBody>
      </p:sp>
      <p:sp>
        <p:nvSpPr>
          <p:cNvPr id="45" name="TekstSylinder 44"/>
          <p:cNvSpPr txBox="1"/>
          <p:nvPr/>
        </p:nvSpPr>
        <p:spPr>
          <a:xfrm>
            <a:off x="1959186" y="2328872"/>
            <a:ext cx="2428213" cy="369332"/>
          </a:xfrm>
          <a:prstGeom prst="rect">
            <a:avLst/>
          </a:prstGeom>
          <a:solidFill>
            <a:schemeClr val="bg1">
              <a:lumMod val="75000"/>
              <a:alpha val="54000"/>
            </a:schemeClr>
          </a:solidFill>
        </p:spPr>
        <p:txBody>
          <a:bodyPr wrap="square" rtlCol="0">
            <a:spAutoFit/>
          </a:bodyPr>
          <a:lstStyle/>
          <a:p>
            <a:pPr algn="r"/>
            <a:r>
              <a:rPr lang="nb-NO" sz="1800" dirty="0" smtClean="0">
                <a:solidFill>
                  <a:schemeClr val="bg1"/>
                </a:solidFill>
              </a:rPr>
              <a:t>NO-STRESS </a:t>
            </a:r>
            <a:r>
              <a:rPr lang="nb-NO" i="1" dirty="0" smtClean="0">
                <a:solidFill>
                  <a:schemeClr val="bg1"/>
                </a:solidFill>
              </a:rPr>
              <a:t>(29%)</a:t>
            </a:r>
            <a:endParaRPr lang="nb-NO" i="1" dirty="0">
              <a:solidFill>
                <a:schemeClr val="bg1"/>
              </a:solidFill>
            </a:endParaRPr>
          </a:p>
        </p:txBody>
      </p:sp>
      <p:sp>
        <p:nvSpPr>
          <p:cNvPr id="46" name="TekstSylinder 45"/>
          <p:cNvSpPr txBox="1"/>
          <p:nvPr/>
        </p:nvSpPr>
        <p:spPr>
          <a:xfrm>
            <a:off x="1959186" y="3593541"/>
            <a:ext cx="2428213" cy="369332"/>
          </a:xfrm>
          <a:prstGeom prst="rect">
            <a:avLst/>
          </a:prstGeom>
          <a:solidFill>
            <a:schemeClr val="bg1">
              <a:lumMod val="75000"/>
              <a:alpha val="54000"/>
            </a:schemeClr>
          </a:solidFill>
        </p:spPr>
        <p:txBody>
          <a:bodyPr wrap="square" rtlCol="0">
            <a:spAutoFit/>
          </a:bodyPr>
          <a:lstStyle/>
          <a:p>
            <a:pPr algn="r"/>
            <a:r>
              <a:rPr lang="nb-NO" sz="1800" dirty="0" smtClean="0">
                <a:solidFill>
                  <a:schemeClr val="bg1"/>
                </a:solidFill>
              </a:rPr>
              <a:t>ACTIVITY CHASER </a:t>
            </a:r>
            <a:r>
              <a:rPr lang="nb-NO" i="1" dirty="0" smtClean="0">
                <a:solidFill>
                  <a:schemeClr val="bg1"/>
                </a:solidFill>
              </a:rPr>
              <a:t>(16%)</a:t>
            </a:r>
            <a:endParaRPr lang="nb-NO" i="1" dirty="0">
              <a:solidFill>
                <a:schemeClr val="bg1"/>
              </a:solidFill>
            </a:endParaRPr>
          </a:p>
        </p:txBody>
      </p:sp>
      <p:sp>
        <p:nvSpPr>
          <p:cNvPr id="47" name="TekstSylinder 46"/>
          <p:cNvSpPr txBox="1"/>
          <p:nvPr/>
        </p:nvSpPr>
        <p:spPr>
          <a:xfrm>
            <a:off x="1959186" y="4971615"/>
            <a:ext cx="2424059" cy="369332"/>
          </a:xfrm>
          <a:prstGeom prst="rect">
            <a:avLst/>
          </a:prstGeom>
          <a:solidFill>
            <a:schemeClr val="bg1">
              <a:lumMod val="75000"/>
              <a:alpha val="54000"/>
            </a:schemeClr>
          </a:solidFill>
        </p:spPr>
        <p:txBody>
          <a:bodyPr wrap="square" rtlCol="0">
            <a:spAutoFit/>
          </a:bodyPr>
          <a:lstStyle/>
          <a:p>
            <a:pPr algn="r"/>
            <a:r>
              <a:rPr lang="nb-NO" sz="1800" dirty="0" smtClean="0">
                <a:solidFill>
                  <a:schemeClr val="bg1"/>
                </a:solidFill>
              </a:rPr>
              <a:t>SOCIALIZER </a:t>
            </a:r>
            <a:r>
              <a:rPr lang="nb-NO" i="1" dirty="0" smtClean="0">
                <a:solidFill>
                  <a:schemeClr val="bg1"/>
                </a:solidFill>
              </a:rPr>
              <a:t>(19%)</a:t>
            </a:r>
            <a:endParaRPr lang="nb-NO" i="1" dirty="0">
              <a:solidFill>
                <a:schemeClr val="bg1"/>
              </a:solidFill>
            </a:endParaRPr>
          </a:p>
        </p:txBody>
      </p:sp>
      <p:sp>
        <p:nvSpPr>
          <p:cNvPr id="48" name="TekstSylinder 47"/>
          <p:cNvSpPr txBox="1"/>
          <p:nvPr/>
        </p:nvSpPr>
        <p:spPr>
          <a:xfrm>
            <a:off x="1977862" y="6268984"/>
            <a:ext cx="2428213" cy="369332"/>
          </a:xfrm>
          <a:prstGeom prst="rect">
            <a:avLst/>
          </a:prstGeom>
          <a:solidFill>
            <a:schemeClr val="bg1">
              <a:lumMod val="75000"/>
              <a:alpha val="54000"/>
            </a:schemeClr>
          </a:solidFill>
        </p:spPr>
        <p:txBody>
          <a:bodyPr wrap="square" rtlCol="0">
            <a:spAutoFit/>
          </a:bodyPr>
          <a:lstStyle/>
          <a:p>
            <a:pPr algn="r"/>
            <a:r>
              <a:rPr lang="nb-NO" sz="1800" dirty="0" smtClean="0">
                <a:solidFill>
                  <a:schemeClr val="bg1"/>
                </a:solidFill>
              </a:rPr>
              <a:t>SAFETY-PLANNER </a:t>
            </a:r>
            <a:r>
              <a:rPr lang="nb-NO" i="1" dirty="0" smtClean="0">
                <a:solidFill>
                  <a:schemeClr val="bg1"/>
                </a:solidFill>
              </a:rPr>
              <a:t>(18%)</a:t>
            </a:r>
            <a:endParaRPr lang="nb-NO" i="1" dirty="0">
              <a:solidFill>
                <a:schemeClr val="bg1"/>
              </a:solidFill>
            </a:endParaRPr>
          </a:p>
        </p:txBody>
      </p:sp>
      <p:sp>
        <p:nvSpPr>
          <p:cNvPr id="28" name="TextBox 42"/>
          <p:cNvSpPr txBox="1">
            <a:spLocks noChangeArrowheads="1"/>
          </p:cNvSpPr>
          <p:nvPr/>
        </p:nvSpPr>
        <p:spPr bwMode="auto">
          <a:xfrm>
            <a:off x="4168527" y="255537"/>
            <a:ext cx="357187" cy="523220"/>
          </a:xfrm>
          <a:prstGeom prst="rect">
            <a:avLst/>
          </a:prstGeom>
          <a:noFill/>
          <a:ln>
            <a:noFill/>
          </a:ln>
          <a:effectLst>
            <a:outerShdw dist="38100" dir="27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09" charset="-128"/>
              </a:defRPr>
            </a:lvl1pPr>
            <a:lvl2pPr marL="742950" indent="-285750" eaLnBrk="0" hangingPunct="0">
              <a:defRPr>
                <a:solidFill>
                  <a:schemeClr val="tx1"/>
                </a:solidFill>
                <a:latin typeface="Arial" charset="0"/>
                <a:ea typeface="ＭＳ Ｐゴシック" pitchFamily="-109" charset="-128"/>
              </a:defRPr>
            </a:lvl2pPr>
            <a:lvl3pPr marL="1143000" indent="-228600" eaLnBrk="0" hangingPunct="0">
              <a:defRPr>
                <a:solidFill>
                  <a:schemeClr val="tx1"/>
                </a:solidFill>
                <a:latin typeface="Arial" charset="0"/>
                <a:ea typeface="ＭＳ Ｐゴシック" pitchFamily="-109" charset="-128"/>
              </a:defRPr>
            </a:lvl3pPr>
            <a:lvl4pPr marL="1600200" indent="-228600" eaLnBrk="0" hangingPunct="0">
              <a:defRPr>
                <a:solidFill>
                  <a:schemeClr val="tx1"/>
                </a:solidFill>
                <a:latin typeface="Arial" charset="0"/>
                <a:ea typeface="ＭＳ Ｐゴシック" pitchFamily="-109" charset="-128"/>
              </a:defRPr>
            </a:lvl4pPr>
            <a:lvl5pPr marL="2057400" indent="-228600" eaLnBrk="0" hangingPunct="0">
              <a:defRPr>
                <a:solidFill>
                  <a:schemeClr val="tx1"/>
                </a:solidFill>
                <a:latin typeface="Arial" charset="0"/>
                <a:ea typeface="ＭＳ Ｐゴシック" pitchFamily="-109"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09"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09"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09"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09" charset="-128"/>
              </a:defRPr>
            </a:lvl9pPr>
          </a:lstStyle>
          <a:p>
            <a:pPr eaLnBrk="1" hangingPunct="1"/>
            <a:r>
              <a:rPr lang="nb-NO" sz="2800" dirty="0">
                <a:solidFill>
                  <a:srgbClr val="17375E"/>
                </a:solidFill>
                <a:latin typeface="Calibri" pitchFamily="-109" charset="0"/>
              </a:rPr>
              <a:t>1</a:t>
            </a:r>
          </a:p>
        </p:txBody>
      </p:sp>
    </p:spTree>
    <p:extLst>
      <p:ext uri="{BB962C8B-B14F-4D97-AF65-F5344CB8AC3E}">
        <p14:creationId xmlns:p14="http://schemas.microsoft.com/office/powerpoint/2010/main" val="138412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1000" fill="hold"/>
                                        <p:tgtEl>
                                          <p:spTgt spid="1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
                                          </p:val>
                                        </p:tav>
                                        <p:tav tm="100000">
                                          <p:val>
                                            <p:strVal val="#ppt_x"/>
                                          </p:val>
                                        </p:tav>
                                      </p:tavLst>
                                    </p:anim>
                                    <p:anim calcmode="lin" valueType="num">
                                      <p:cBhvr>
                                        <p:cTn id="94" dur="1000" fill="hold"/>
                                        <p:tgtEl>
                                          <p:spTgt spid="2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1000"/>
                                        <p:tgtEl>
                                          <p:spTgt spid="23"/>
                                        </p:tgtEl>
                                      </p:cBhvr>
                                    </p:animEffect>
                                    <p:anim calcmode="lin" valueType="num">
                                      <p:cBhvr>
                                        <p:cTn id="98" dur="1000" fill="hold"/>
                                        <p:tgtEl>
                                          <p:spTgt spid="23"/>
                                        </p:tgtEl>
                                        <p:attrNameLst>
                                          <p:attrName>ppt_x</p:attrName>
                                        </p:attrNameLst>
                                      </p:cBhvr>
                                      <p:tavLst>
                                        <p:tav tm="0">
                                          <p:val>
                                            <p:strVal val="#ppt_x"/>
                                          </p:val>
                                        </p:tav>
                                        <p:tav tm="100000">
                                          <p:val>
                                            <p:strVal val="#ppt_x"/>
                                          </p:val>
                                        </p:tav>
                                      </p:tavLst>
                                    </p:anim>
                                    <p:anim calcmode="lin" valueType="num">
                                      <p:cBhvr>
                                        <p:cTn id="99" dur="1000" fill="hold"/>
                                        <p:tgtEl>
                                          <p:spTgt spid="23"/>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
                                          </p:val>
                                        </p:tav>
                                        <p:tav tm="100000">
                                          <p:val>
                                            <p:strVal val="#ppt_x"/>
                                          </p:val>
                                        </p:tav>
                                      </p:tavLst>
                                    </p:anim>
                                    <p:anim calcmode="lin" valueType="num">
                                      <p:cBhvr>
                                        <p:cTn id="104" dur="1000" fill="hold"/>
                                        <p:tgtEl>
                                          <p:spTgt spid="24"/>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1000"/>
                                        <p:tgtEl>
                                          <p:spTgt spid="25"/>
                                        </p:tgtEl>
                                      </p:cBhvr>
                                    </p:animEffect>
                                    <p:anim calcmode="lin" valueType="num">
                                      <p:cBhvr>
                                        <p:cTn id="108" dur="1000" fill="hold"/>
                                        <p:tgtEl>
                                          <p:spTgt spid="25"/>
                                        </p:tgtEl>
                                        <p:attrNameLst>
                                          <p:attrName>ppt_x</p:attrName>
                                        </p:attrNameLst>
                                      </p:cBhvr>
                                      <p:tavLst>
                                        <p:tav tm="0">
                                          <p:val>
                                            <p:strVal val="#ppt_x"/>
                                          </p:val>
                                        </p:tav>
                                        <p:tav tm="100000">
                                          <p:val>
                                            <p:strVal val="#ppt_x"/>
                                          </p:val>
                                        </p:tav>
                                      </p:tavLst>
                                    </p:anim>
                                    <p:anim calcmode="lin" valueType="num">
                                      <p:cBhvr>
                                        <p:cTn id="109" dur="1000" fill="hold"/>
                                        <p:tgtEl>
                                          <p:spTgt spid="25"/>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1000"/>
                                        <p:tgtEl>
                                          <p:spTgt spid="26"/>
                                        </p:tgtEl>
                                      </p:cBhvr>
                                    </p:animEffect>
                                    <p:anim calcmode="lin" valueType="num">
                                      <p:cBhvr>
                                        <p:cTn id="113" dur="1000" fill="hold"/>
                                        <p:tgtEl>
                                          <p:spTgt spid="26"/>
                                        </p:tgtEl>
                                        <p:attrNameLst>
                                          <p:attrName>ppt_x</p:attrName>
                                        </p:attrNameLst>
                                      </p:cBhvr>
                                      <p:tavLst>
                                        <p:tav tm="0">
                                          <p:val>
                                            <p:strVal val="#ppt_x"/>
                                          </p:val>
                                        </p:tav>
                                        <p:tav tm="100000">
                                          <p:val>
                                            <p:strVal val="#ppt_x"/>
                                          </p:val>
                                        </p:tav>
                                      </p:tavLst>
                                    </p:anim>
                                    <p:anim calcmode="lin" valueType="num">
                                      <p:cBhvr>
                                        <p:cTn id="114" dur="1000" fill="hold"/>
                                        <p:tgtEl>
                                          <p:spTgt spid="26"/>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1000"/>
                                        <p:tgtEl>
                                          <p:spTgt spid="29"/>
                                        </p:tgtEl>
                                      </p:cBhvr>
                                    </p:animEffect>
                                    <p:anim calcmode="lin" valueType="num">
                                      <p:cBhvr>
                                        <p:cTn id="118" dur="1000" fill="hold"/>
                                        <p:tgtEl>
                                          <p:spTgt spid="29"/>
                                        </p:tgtEl>
                                        <p:attrNameLst>
                                          <p:attrName>ppt_x</p:attrName>
                                        </p:attrNameLst>
                                      </p:cBhvr>
                                      <p:tavLst>
                                        <p:tav tm="0">
                                          <p:val>
                                            <p:strVal val="#ppt_x"/>
                                          </p:val>
                                        </p:tav>
                                        <p:tav tm="100000">
                                          <p:val>
                                            <p:strVal val="#ppt_x"/>
                                          </p:val>
                                        </p:tav>
                                      </p:tavLst>
                                    </p:anim>
                                    <p:anim calcmode="lin" valueType="num">
                                      <p:cBhvr>
                                        <p:cTn id="119" dur="1000" fill="hold"/>
                                        <p:tgtEl>
                                          <p:spTgt spid="2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1000"/>
                                        <p:tgtEl>
                                          <p:spTgt spid="31"/>
                                        </p:tgtEl>
                                      </p:cBhvr>
                                    </p:animEffect>
                                    <p:anim calcmode="lin" valueType="num">
                                      <p:cBhvr>
                                        <p:cTn id="123" dur="1000" fill="hold"/>
                                        <p:tgtEl>
                                          <p:spTgt spid="31"/>
                                        </p:tgtEl>
                                        <p:attrNameLst>
                                          <p:attrName>ppt_x</p:attrName>
                                        </p:attrNameLst>
                                      </p:cBhvr>
                                      <p:tavLst>
                                        <p:tav tm="0">
                                          <p:val>
                                            <p:strVal val="#ppt_x"/>
                                          </p:val>
                                        </p:tav>
                                        <p:tav tm="100000">
                                          <p:val>
                                            <p:strVal val="#ppt_x"/>
                                          </p:val>
                                        </p:tav>
                                      </p:tavLst>
                                    </p:anim>
                                    <p:anim calcmode="lin" valueType="num">
                                      <p:cBhvr>
                                        <p:cTn id="124" dur="1000" fill="hold"/>
                                        <p:tgtEl>
                                          <p:spTgt spid="3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fade">
                                      <p:cBhvr>
                                        <p:cTn id="127" dur="1000"/>
                                        <p:tgtEl>
                                          <p:spTgt spid="32"/>
                                        </p:tgtEl>
                                      </p:cBhvr>
                                    </p:animEffect>
                                    <p:anim calcmode="lin" valueType="num">
                                      <p:cBhvr>
                                        <p:cTn id="128" dur="1000" fill="hold"/>
                                        <p:tgtEl>
                                          <p:spTgt spid="32"/>
                                        </p:tgtEl>
                                        <p:attrNameLst>
                                          <p:attrName>ppt_x</p:attrName>
                                        </p:attrNameLst>
                                      </p:cBhvr>
                                      <p:tavLst>
                                        <p:tav tm="0">
                                          <p:val>
                                            <p:strVal val="#ppt_x"/>
                                          </p:val>
                                        </p:tav>
                                        <p:tav tm="100000">
                                          <p:val>
                                            <p:strVal val="#ppt_x"/>
                                          </p:val>
                                        </p:tav>
                                      </p:tavLst>
                                    </p:anim>
                                    <p:anim calcmode="lin" valueType="num">
                                      <p:cBhvr>
                                        <p:cTn id="129" dur="1000" fill="hold"/>
                                        <p:tgtEl>
                                          <p:spTgt spid="3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fade">
                                      <p:cBhvr>
                                        <p:cTn id="132" dur="1000"/>
                                        <p:tgtEl>
                                          <p:spTgt spid="34"/>
                                        </p:tgtEl>
                                      </p:cBhvr>
                                    </p:animEffect>
                                    <p:anim calcmode="lin" valueType="num">
                                      <p:cBhvr>
                                        <p:cTn id="133" dur="1000" fill="hold"/>
                                        <p:tgtEl>
                                          <p:spTgt spid="34"/>
                                        </p:tgtEl>
                                        <p:attrNameLst>
                                          <p:attrName>ppt_x</p:attrName>
                                        </p:attrNameLst>
                                      </p:cBhvr>
                                      <p:tavLst>
                                        <p:tav tm="0">
                                          <p:val>
                                            <p:strVal val="#ppt_x"/>
                                          </p:val>
                                        </p:tav>
                                        <p:tav tm="100000">
                                          <p:val>
                                            <p:strVal val="#ppt_x"/>
                                          </p:val>
                                        </p:tav>
                                      </p:tavLst>
                                    </p:anim>
                                    <p:anim calcmode="lin" valueType="num">
                                      <p:cBhvr>
                                        <p:cTn id="134" dur="1000" fill="hold"/>
                                        <p:tgtEl>
                                          <p:spTgt spid="34"/>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fade">
                                      <p:cBhvr>
                                        <p:cTn id="137" dur="1000"/>
                                        <p:tgtEl>
                                          <p:spTgt spid="35"/>
                                        </p:tgtEl>
                                      </p:cBhvr>
                                    </p:animEffect>
                                    <p:anim calcmode="lin" valueType="num">
                                      <p:cBhvr>
                                        <p:cTn id="138" dur="1000" fill="hold"/>
                                        <p:tgtEl>
                                          <p:spTgt spid="35"/>
                                        </p:tgtEl>
                                        <p:attrNameLst>
                                          <p:attrName>ppt_x</p:attrName>
                                        </p:attrNameLst>
                                      </p:cBhvr>
                                      <p:tavLst>
                                        <p:tav tm="0">
                                          <p:val>
                                            <p:strVal val="#ppt_x"/>
                                          </p:val>
                                        </p:tav>
                                        <p:tav tm="100000">
                                          <p:val>
                                            <p:strVal val="#ppt_x"/>
                                          </p:val>
                                        </p:tav>
                                      </p:tavLst>
                                    </p:anim>
                                    <p:anim calcmode="lin" valueType="num">
                                      <p:cBhvr>
                                        <p:cTn id="139" dur="1000" fill="hold"/>
                                        <p:tgtEl>
                                          <p:spTgt spid="3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fade">
                                      <p:cBhvr>
                                        <p:cTn id="142" dur="1000"/>
                                        <p:tgtEl>
                                          <p:spTgt spid="37"/>
                                        </p:tgtEl>
                                      </p:cBhvr>
                                    </p:animEffect>
                                    <p:anim calcmode="lin" valueType="num">
                                      <p:cBhvr>
                                        <p:cTn id="143" dur="1000" fill="hold"/>
                                        <p:tgtEl>
                                          <p:spTgt spid="37"/>
                                        </p:tgtEl>
                                        <p:attrNameLst>
                                          <p:attrName>ppt_x</p:attrName>
                                        </p:attrNameLst>
                                      </p:cBhvr>
                                      <p:tavLst>
                                        <p:tav tm="0">
                                          <p:val>
                                            <p:strVal val="#ppt_x"/>
                                          </p:val>
                                        </p:tav>
                                        <p:tav tm="100000">
                                          <p:val>
                                            <p:strVal val="#ppt_x"/>
                                          </p:val>
                                        </p:tav>
                                      </p:tavLst>
                                    </p:anim>
                                    <p:anim calcmode="lin" valueType="num">
                                      <p:cBhvr>
                                        <p:cTn id="144" dur="1000" fill="hold"/>
                                        <p:tgtEl>
                                          <p:spTgt spid="37"/>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fade">
                                      <p:cBhvr>
                                        <p:cTn id="147" dur="1000"/>
                                        <p:tgtEl>
                                          <p:spTgt spid="38"/>
                                        </p:tgtEl>
                                      </p:cBhvr>
                                    </p:animEffect>
                                    <p:anim calcmode="lin" valueType="num">
                                      <p:cBhvr>
                                        <p:cTn id="148" dur="1000" fill="hold"/>
                                        <p:tgtEl>
                                          <p:spTgt spid="38"/>
                                        </p:tgtEl>
                                        <p:attrNameLst>
                                          <p:attrName>ppt_x</p:attrName>
                                        </p:attrNameLst>
                                      </p:cBhvr>
                                      <p:tavLst>
                                        <p:tav tm="0">
                                          <p:val>
                                            <p:strVal val="#ppt_x"/>
                                          </p:val>
                                        </p:tav>
                                        <p:tav tm="100000">
                                          <p:val>
                                            <p:strVal val="#ppt_x"/>
                                          </p:val>
                                        </p:tav>
                                      </p:tavLst>
                                    </p:anim>
                                    <p:anim calcmode="lin" valueType="num">
                                      <p:cBhvr>
                                        <p:cTn id="149" dur="1000" fill="hold"/>
                                        <p:tgtEl>
                                          <p:spTgt spid="38"/>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40"/>
                                        </p:tgtEl>
                                        <p:attrNameLst>
                                          <p:attrName>style.visibility</p:attrName>
                                        </p:attrNameLst>
                                      </p:cBhvr>
                                      <p:to>
                                        <p:strVal val="visible"/>
                                      </p:to>
                                    </p:set>
                                    <p:animEffect transition="in" filter="fade">
                                      <p:cBhvr>
                                        <p:cTn id="152" dur="1000"/>
                                        <p:tgtEl>
                                          <p:spTgt spid="40"/>
                                        </p:tgtEl>
                                      </p:cBhvr>
                                    </p:animEffect>
                                    <p:anim calcmode="lin" valueType="num">
                                      <p:cBhvr>
                                        <p:cTn id="153" dur="1000" fill="hold"/>
                                        <p:tgtEl>
                                          <p:spTgt spid="40"/>
                                        </p:tgtEl>
                                        <p:attrNameLst>
                                          <p:attrName>ppt_x</p:attrName>
                                        </p:attrNameLst>
                                      </p:cBhvr>
                                      <p:tavLst>
                                        <p:tav tm="0">
                                          <p:val>
                                            <p:strVal val="#ppt_x"/>
                                          </p:val>
                                        </p:tav>
                                        <p:tav tm="100000">
                                          <p:val>
                                            <p:strVal val="#ppt_x"/>
                                          </p:val>
                                        </p:tav>
                                      </p:tavLst>
                                    </p:anim>
                                    <p:anim calcmode="lin" valueType="num">
                                      <p:cBhvr>
                                        <p:cTn id="154" dur="1000" fill="hold"/>
                                        <p:tgtEl>
                                          <p:spTgt spid="40"/>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44"/>
                                        </p:tgtEl>
                                        <p:attrNameLst>
                                          <p:attrName>style.visibility</p:attrName>
                                        </p:attrNameLst>
                                      </p:cBhvr>
                                      <p:to>
                                        <p:strVal val="visible"/>
                                      </p:to>
                                    </p:set>
                                    <p:animEffect transition="in" filter="fade">
                                      <p:cBhvr>
                                        <p:cTn id="157" dur="1000"/>
                                        <p:tgtEl>
                                          <p:spTgt spid="44"/>
                                        </p:tgtEl>
                                      </p:cBhvr>
                                    </p:animEffect>
                                    <p:anim calcmode="lin" valueType="num">
                                      <p:cBhvr>
                                        <p:cTn id="158" dur="1000" fill="hold"/>
                                        <p:tgtEl>
                                          <p:spTgt spid="44"/>
                                        </p:tgtEl>
                                        <p:attrNameLst>
                                          <p:attrName>ppt_x</p:attrName>
                                        </p:attrNameLst>
                                      </p:cBhvr>
                                      <p:tavLst>
                                        <p:tav tm="0">
                                          <p:val>
                                            <p:strVal val="#ppt_x"/>
                                          </p:val>
                                        </p:tav>
                                        <p:tav tm="100000">
                                          <p:val>
                                            <p:strVal val="#ppt_x"/>
                                          </p:val>
                                        </p:tav>
                                      </p:tavLst>
                                    </p:anim>
                                    <p:anim calcmode="lin" valueType="num">
                                      <p:cBhvr>
                                        <p:cTn id="159" dur="1000" fill="hold"/>
                                        <p:tgtEl>
                                          <p:spTgt spid="44"/>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45"/>
                                        </p:tgtEl>
                                        <p:attrNameLst>
                                          <p:attrName>style.visibility</p:attrName>
                                        </p:attrNameLst>
                                      </p:cBhvr>
                                      <p:to>
                                        <p:strVal val="visible"/>
                                      </p:to>
                                    </p:set>
                                    <p:animEffect transition="in" filter="fade">
                                      <p:cBhvr>
                                        <p:cTn id="162" dur="1000"/>
                                        <p:tgtEl>
                                          <p:spTgt spid="45"/>
                                        </p:tgtEl>
                                      </p:cBhvr>
                                    </p:animEffect>
                                    <p:anim calcmode="lin" valueType="num">
                                      <p:cBhvr>
                                        <p:cTn id="163" dur="1000" fill="hold"/>
                                        <p:tgtEl>
                                          <p:spTgt spid="45"/>
                                        </p:tgtEl>
                                        <p:attrNameLst>
                                          <p:attrName>ppt_x</p:attrName>
                                        </p:attrNameLst>
                                      </p:cBhvr>
                                      <p:tavLst>
                                        <p:tav tm="0">
                                          <p:val>
                                            <p:strVal val="#ppt_x"/>
                                          </p:val>
                                        </p:tav>
                                        <p:tav tm="100000">
                                          <p:val>
                                            <p:strVal val="#ppt_x"/>
                                          </p:val>
                                        </p:tav>
                                      </p:tavLst>
                                    </p:anim>
                                    <p:anim calcmode="lin" valueType="num">
                                      <p:cBhvr>
                                        <p:cTn id="164" dur="1000" fill="hold"/>
                                        <p:tgtEl>
                                          <p:spTgt spid="45"/>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fade">
                                      <p:cBhvr>
                                        <p:cTn id="167" dur="1000"/>
                                        <p:tgtEl>
                                          <p:spTgt spid="46"/>
                                        </p:tgtEl>
                                      </p:cBhvr>
                                    </p:animEffect>
                                    <p:anim calcmode="lin" valueType="num">
                                      <p:cBhvr>
                                        <p:cTn id="168" dur="1000" fill="hold"/>
                                        <p:tgtEl>
                                          <p:spTgt spid="46"/>
                                        </p:tgtEl>
                                        <p:attrNameLst>
                                          <p:attrName>ppt_x</p:attrName>
                                        </p:attrNameLst>
                                      </p:cBhvr>
                                      <p:tavLst>
                                        <p:tav tm="0">
                                          <p:val>
                                            <p:strVal val="#ppt_x"/>
                                          </p:val>
                                        </p:tav>
                                        <p:tav tm="100000">
                                          <p:val>
                                            <p:strVal val="#ppt_x"/>
                                          </p:val>
                                        </p:tav>
                                      </p:tavLst>
                                    </p:anim>
                                    <p:anim calcmode="lin" valueType="num">
                                      <p:cBhvr>
                                        <p:cTn id="169" dur="1000" fill="hold"/>
                                        <p:tgtEl>
                                          <p:spTgt spid="46"/>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47"/>
                                        </p:tgtEl>
                                        <p:attrNameLst>
                                          <p:attrName>style.visibility</p:attrName>
                                        </p:attrNameLst>
                                      </p:cBhvr>
                                      <p:to>
                                        <p:strVal val="visible"/>
                                      </p:to>
                                    </p:set>
                                    <p:animEffect transition="in" filter="fade">
                                      <p:cBhvr>
                                        <p:cTn id="172" dur="1000"/>
                                        <p:tgtEl>
                                          <p:spTgt spid="47"/>
                                        </p:tgtEl>
                                      </p:cBhvr>
                                    </p:animEffect>
                                    <p:anim calcmode="lin" valueType="num">
                                      <p:cBhvr>
                                        <p:cTn id="173" dur="1000" fill="hold"/>
                                        <p:tgtEl>
                                          <p:spTgt spid="47"/>
                                        </p:tgtEl>
                                        <p:attrNameLst>
                                          <p:attrName>ppt_x</p:attrName>
                                        </p:attrNameLst>
                                      </p:cBhvr>
                                      <p:tavLst>
                                        <p:tav tm="0">
                                          <p:val>
                                            <p:strVal val="#ppt_x"/>
                                          </p:val>
                                        </p:tav>
                                        <p:tav tm="100000">
                                          <p:val>
                                            <p:strVal val="#ppt_x"/>
                                          </p:val>
                                        </p:tav>
                                      </p:tavLst>
                                    </p:anim>
                                    <p:anim calcmode="lin" valueType="num">
                                      <p:cBhvr>
                                        <p:cTn id="174" dur="1000" fill="hold"/>
                                        <p:tgtEl>
                                          <p:spTgt spid="47"/>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48"/>
                                        </p:tgtEl>
                                        <p:attrNameLst>
                                          <p:attrName>style.visibility</p:attrName>
                                        </p:attrNameLst>
                                      </p:cBhvr>
                                      <p:to>
                                        <p:strVal val="visible"/>
                                      </p:to>
                                    </p:set>
                                    <p:animEffect transition="in" filter="fade">
                                      <p:cBhvr>
                                        <p:cTn id="177" dur="1000"/>
                                        <p:tgtEl>
                                          <p:spTgt spid="48"/>
                                        </p:tgtEl>
                                      </p:cBhvr>
                                    </p:animEffect>
                                    <p:anim calcmode="lin" valueType="num">
                                      <p:cBhvr>
                                        <p:cTn id="178" dur="1000" fill="hold"/>
                                        <p:tgtEl>
                                          <p:spTgt spid="48"/>
                                        </p:tgtEl>
                                        <p:attrNameLst>
                                          <p:attrName>ppt_x</p:attrName>
                                        </p:attrNameLst>
                                      </p:cBhvr>
                                      <p:tavLst>
                                        <p:tav tm="0">
                                          <p:val>
                                            <p:strVal val="#ppt_x"/>
                                          </p:val>
                                        </p:tav>
                                        <p:tav tm="100000">
                                          <p:val>
                                            <p:strVal val="#ppt_x"/>
                                          </p:val>
                                        </p:tav>
                                      </p:tavLst>
                                    </p:anim>
                                    <p:anim calcmode="lin" valueType="num">
                                      <p:cBhvr>
                                        <p:cTn id="179" dur="1000" fill="hold"/>
                                        <p:tgtEl>
                                          <p:spTgt spid="48"/>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28"/>
                                        </p:tgtEl>
                                        <p:attrNameLst>
                                          <p:attrName>style.visibility</p:attrName>
                                        </p:attrNameLst>
                                      </p:cBhvr>
                                      <p:to>
                                        <p:strVal val="visible"/>
                                      </p:to>
                                    </p:set>
                                    <p:animEffect transition="in" filter="fade">
                                      <p:cBhvr>
                                        <p:cTn id="182" dur="1000"/>
                                        <p:tgtEl>
                                          <p:spTgt spid="28"/>
                                        </p:tgtEl>
                                      </p:cBhvr>
                                    </p:animEffect>
                                    <p:anim calcmode="lin" valueType="num">
                                      <p:cBhvr>
                                        <p:cTn id="183" dur="1000" fill="hold"/>
                                        <p:tgtEl>
                                          <p:spTgt spid="28"/>
                                        </p:tgtEl>
                                        <p:attrNameLst>
                                          <p:attrName>ppt_x</p:attrName>
                                        </p:attrNameLst>
                                      </p:cBhvr>
                                      <p:tavLst>
                                        <p:tav tm="0">
                                          <p:val>
                                            <p:strVal val="#ppt_x"/>
                                          </p:val>
                                        </p:tav>
                                        <p:tav tm="100000">
                                          <p:val>
                                            <p:strVal val="#ppt_x"/>
                                          </p:val>
                                        </p:tav>
                                      </p:tavLst>
                                    </p:anim>
                                    <p:anim calcmode="lin" valueType="num">
                                      <p:cBhvr>
                                        <p:cTn id="18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9" grpId="0" animBg="1"/>
      <p:bldP spid="31" grpId="0"/>
      <p:bldP spid="32" grpId="0" animBg="1"/>
      <p:bldP spid="34" grpId="0"/>
      <p:bldP spid="35" grpId="0" animBg="1"/>
      <p:bldP spid="37" grpId="0"/>
      <p:bldP spid="38" grpId="0" animBg="1"/>
      <p:bldP spid="40" grpId="0"/>
      <p:bldP spid="44" grpId="0" animBg="1"/>
      <p:bldP spid="45" grpId="0" animBg="1"/>
      <p:bldP spid="46" grpId="0" animBg="1"/>
      <p:bldP spid="47" grpId="0" animBg="1"/>
      <p:bldP spid="48"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85076"/>
            <a:ext cx="9144000" cy="287292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Oval 4"/>
          <p:cNvSpPr/>
          <p:nvPr/>
        </p:nvSpPr>
        <p:spPr>
          <a:xfrm>
            <a:off x="1049722" y="3439588"/>
            <a:ext cx="1007678" cy="1013460"/>
          </a:xfrm>
          <a:prstGeom prst="ellipse">
            <a:avLst/>
          </a:prstGeom>
          <a:solidFill>
            <a:schemeClr val="tx2">
              <a:lumMod val="75000"/>
            </a:schemeClr>
          </a:solidFill>
          <a:ln w="762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solidFill>
              <a:latin typeface="Arial" charset="0"/>
              <a:ea typeface="Arial" charset="0"/>
              <a:cs typeface="Arial" charset="0"/>
            </a:endParaRPr>
          </a:p>
        </p:txBody>
      </p:sp>
      <p:sp>
        <p:nvSpPr>
          <p:cNvPr id="6" name="Oval 5"/>
          <p:cNvSpPr/>
          <p:nvPr/>
        </p:nvSpPr>
        <p:spPr>
          <a:xfrm>
            <a:off x="3030922" y="3461178"/>
            <a:ext cx="1007678" cy="1013460"/>
          </a:xfrm>
          <a:prstGeom prst="ellipse">
            <a:avLst/>
          </a:prstGeom>
          <a:solidFill>
            <a:schemeClr val="tx2">
              <a:lumMod val="75000"/>
            </a:schemeClr>
          </a:solidFill>
          <a:ln w="762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solidFill>
              <a:latin typeface="Arial" charset="0"/>
              <a:ea typeface="Arial" charset="0"/>
              <a:cs typeface="Arial" charset="0"/>
            </a:endParaRPr>
          </a:p>
        </p:txBody>
      </p:sp>
      <p:sp>
        <p:nvSpPr>
          <p:cNvPr id="7" name="Oval 6"/>
          <p:cNvSpPr/>
          <p:nvPr/>
        </p:nvSpPr>
        <p:spPr>
          <a:xfrm>
            <a:off x="5088322" y="3471338"/>
            <a:ext cx="1007678" cy="1013460"/>
          </a:xfrm>
          <a:prstGeom prst="ellipse">
            <a:avLst/>
          </a:prstGeom>
          <a:solidFill>
            <a:schemeClr val="tx2">
              <a:lumMod val="75000"/>
            </a:schemeClr>
          </a:solidFill>
          <a:ln w="762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solidFill>
              <a:latin typeface="Arial" charset="0"/>
              <a:ea typeface="Arial" charset="0"/>
              <a:cs typeface="Arial" charset="0"/>
            </a:endParaRPr>
          </a:p>
        </p:txBody>
      </p:sp>
      <p:sp>
        <p:nvSpPr>
          <p:cNvPr id="8" name="Oval 7"/>
          <p:cNvSpPr/>
          <p:nvPr/>
        </p:nvSpPr>
        <p:spPr>
          <a:xfrm>
            <a:off x="7069522" y="3492928"/>
            <a:ext cx="1007678" cy="1013460"/>
          </a:xfrm>
          <a:prstGeom prst="ellipse">
            <a:avLst/>
          </a:prstGeom>
          <a:solidFill>
            <a:schemeClr val="tx2">
              <a:lumMod val="75000"/>
            </a:schemeClr>
          </a:solidFill>
          <a:ln w="762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solidFill>
              <a:latin typeface="Arial" charset="0"/>
              <a:ea typeface="Arial" charset="0"/>
              <a:cs typeface="Arial" charset="0"/>
            </a:endParaRPr>
          </a:p>
        </p:txBody>
      </p:sp>
      <p:sp>
        <p:nvSpPr>
          <p:cNvPr id="9" name="Text Box 10"/>
          <p:cNvSpPr txBox="1">
            <a:spLocks noChangeArrowheads="1"/>
          </p:cNvSpPr>
          <p:nvPr/>
        </p:nvSpPr>
        <p:spPr bwMode="auto">
          <a:xfrm>
            <a:off x="685800" y="4511360"/>
            <a:ext cx="1752600" cy="1223412"/>
          </a:xfrm>
          <a:prstGeom prst="rect">
            <a:avLst/>
          </a:prstGeom>
          <a:noFill/>
          <a:ln w="9525">
            <a:noFill/>
            <a:miter lim="800000"/>
            <a:headEnd/>
            <a:tailEnd/>
          </a:ln>
        </p:spPr>
        <p:txBody>
          <a:bodyPr wrap="square" lIns="45720" tIns="22860" rIns="45720" bIns="22860">
            <a:spAutoFit/>
          </a:bodyPr>
          <a:lstStyle/>
          <a:p>
            <a:pPr algn="ctr" defTabSz="1088232">
              <a:lnSpc>
                <a:spcPct val="200000"/>
              </a:lnSpc>
            </a:pPr>
            <a:r>
              <a:rPr lang="en-US" sz="1200" b="1" dirty="0" err="1" smtClean="0">
                <a:solidFill>
                  <a:schemeClr val="bg1"/>
                </a:solidFill>
                <a:latin typeface="Arial" charset="0"/>
                <a:ea typeface="Arial" charset="0"/>
                <a:cs typeface="Arial" charset="0"/>
              </a:rPr>
              <a:t>Bedriftenes</a:t>
            </a:r>
            <a:r>
              <a:rPr lang="en-US" sz="1200" b="1" dirty="0" smtClean="0">
                <a:solidFill>
                  <a:schemeClr val="bg1"/>
                </a:solidFill>
                <a:latin typeface="Arial" charset="0"/>
                <a:ea typeface="Arial" charset="0"/>
                <a:cs typeface="Arial" charset="0"/>
              </a:rPr>
              <a:t> </a:t>
            </a:r>
            <a:r>
              <a:rPr lang="en-US" sz="1200" b="1" dirty="0" err="1" smtClean="0">
                <a:solidFill>
                  <a:schemeClr val="bg1"/>
                </a:solidFill>
                <a:latin typeface="Arial" charset="0"/>
                <a:ea typeface="Arial" charset="0"/>
                <a:cs typeface="Arial" charset="0"/>
              </a:rPr>
              <a:t>behov</a:t>
            </a:r>
            <a:endParaRPr lang="en-US" sz="1200" b="1" dirty="0">
              <a:solidFill>
                <a:schemeClr val="bg1"/>
              </a:solidFill>
              <a:latin typeface="Arial" charset="0"/>
              <a:ea typeface="Arial" charset="0"/>
              <a:cs typeface="Arial" charset="0"/>
            </a:endParaRPr>
          </a:p>
          <a:p>
            <a:pPr algn="ctr" defTabSz="1088232"/>
            <a:r>
              <a:rPr lang="en-US" sz="1050" dirty="0" err="1" smtClean="0">
                <a:solidFill>
                  <a:schemeClr val="bg1"/>
                </a:solidFill>
                <a:latin typeface="Arial" charset="0"/>
                <a:ea typeface="Arial" charset="0"/>
                <a:cs typeface="Arial" charset="0"/>
              </a:rPr>
              <a:t>Nøye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kartlegging</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av</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bedriftenes</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behov</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levere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på</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dette</a:t>
            </a:r>
            <a:r>
              <a:rPr lang="en-US" sz="1050" dirty="0" smtClean="0">
                <a:solidFill>
                  <a:schemeClr val="bg1"/>
                </a:solidFill>
                <a:latin typeface="Arial" charset="0"/>
                <a:ea typeface="Arial" charset="0"/>
                <a:cs typeface="Arial" charset="0"/>
              </a:rPr>
              <a:t>.</a:t>
            </a:r>
          </a:p>
          <a:p>
            <a:pPr algn="ctr" defTabSz="1088232"/>
            <a:r>
              <a:rPr lang="en-US" sz="1050" dirty="0" err="1" smtClean="0">
                <a:solidFill>
                  <a:schemeClr val="bg1"/>
                </a:solidFill>
                <a:latin typeface="Arial" charset="0"/>
                <a:ea typeface="Arial" charset="0"/>
                <a:cs typeface="Arial" charset="0"/>
              </a:rPr>
              <a:t>Balanse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langsiktige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og</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kortsiktige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effekter</a:t>
            </a:r>
            <a:endParaRPr lang="en-US" sz="1050" dirty="0">
              <a:solidFill>
                <a:schemeClr val="bg1"/>
              </a:solidFill>
              <a:latin typeface="Arial" charset="0"/>
              <a:ea typeface="Arial" charset="0"/>
              <a:cs typeface="Arial" charset="0"/>
            </a:endParaRPr>
          </a:p>
        </p:txBody>
      </p:sp>
      <p:sp>
        <p:nvSpPr>
          <p:cNvPr id="10" name="Text Box 10"/>
          <p:cNvSpPr txBox="1">
            <a:spLocks noChangeArrowheads="1"/>
          </p:cNvSpPr>
          <p:nvPr/>
        </p:nvSpPr>
        <p:spPr bwMode="auto">
          <a:xfrm>
            <a:off x="2658461" y="4511360"/>
            <a:ext cx="1752600" cy="900246"/>
          </a:xfrm>
          <a:prstGeom prst="rect">
            <a:avLst/>
          </a:prstGeom>
          <a:noFill/>
          <a:ln w="9525">
            <a:noFill/>
            <a:miter lim="800000"/>
            <a:headEnd/>
            <a:tailEnd/>
          </a:ln>
        </p:spPr>
        <p:txBody>
          <a:bodyPr wrap="square" lIns="45720" tIns="22860" rIns="45720" bIns="22860">
            <a:spAutoFit/>
          </a:bodyPr>
          <a:lstStyle/>
          <a:p>
            <a:pPr algn="ctr" defTabSz="1088232">
              <a:lnSpc>
                <a:spcPct val="200000"/>
              </a:lnSpc>
            </a:pPr>
            <a:r>
              <a:rPr lang="en-US" sz="1200" b="1" dirty="0" err="1" smtClean="0">
                <a:solidFill>
                  <a:schemeClr val="bg1"/>
                </a:solidFill>
                <a:latin typeface="Arial" charset="0"/>
                <a:ea typeface="Arial" charset="0"/>
                <a:cs typeface="Arial" charset="0"/>
              </a:rPr>
              <a:t>Utgjøre</a:t>
            </a:r>
            <a:r>
              <a:rPr lang="en-US" sz="1200" b="1" dirty="0" smtClean="0">
                <a:solidFill>
                  <a:schemeClr val="bg1"/>
                </a:solidFill>
                <a:latin typeface="Arial" charset="0"/>
                <a:ea typeface="Arial" charset="0"/>
                <a:cs typeface="Arial" charset="0"/>
              </a:rPr>
              <a:t> en </a:t>
            </a:r>
            <a:r>
              <a:rPr lang="en-US" sz="1200" b="1" dirty="0" err="1" smtClean="0">
                <a:solidFill>
                  <a:schemeClr val="bg1"/>
                </a:solidFill>
                <a:latin typeface="Arial" charset="0"/>
                <a:ea typeface="Arial" charset="0"/>
                <a:cs typeface="Arial" charset="0"/>
              </a:rPr>
              <a:t>forskjell</a:t>
            </a:r>
            <a:endParaRPr lang="en-US" sz="1200" b="1" dirty="0">
              <a:solidFill>
                <a:schemeClr val="bg1"/>
              </a:solidFill>
              <a:latin typeface="Arial" charset="0"/>
              <a:ea typeface="Arial" charset="0"/>
              <a:cs typeface="Arial" charset="0"/>
            </a:endParaRPr>
          </a:p>
          <a:p>
            <a:pPr algn="ctr" defTabSz="1088232"/>
            <a:r>
              <a:rPr lang="en-US" sz="1050" dirty="0" err="1" smtClean="0">
                <a:solidFill>
                  <a:schemeClr val="bg1"/>
                </a:solidFill>
                <a:latin typeface="Arial" charset="0"/>
                <a:ea typeface="Arial" charset="0"/>
                <a:cs typeface="Arial" charset="0"/>
              </a:rPr>
              <a:t>Alltid</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fokus</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på</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å</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løse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oppgaver</a:t>
            </a:r>
            <a:r>
              <a:rPr lang="en-US" sz="1050" dirty="0" smtClean="0">
                <a:solidFill>
                  <a:schemeClr val="bg1"/>
                </a:solidFill>
                <a:latin typeface="Arial" charset="0"/>
                <a:ea typeface="Arial" charset="0"/>
                <a:cs typeface="Arial" charset="0"/>
              </a:rPr>
              <a:t> den </a:t>
            </a:r>
            <a:r>
              <a:rPr lang="en-US" sz="1050" dirty="0" err="1" smtClean="0">
                <a:solidFill>
                  <a:schemeClr val="bg1"/>
                </a:solidFill>
                <a:latin typeface="Arial" charset="0"/>
                <a:ea typeface="Arial" charset="0"/>
                <a:cs typeface="Arial" charset="0"/>
              </a:rPr>
              <a:t>enkelte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bedrift</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ikke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kan</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løse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selv</a:t>
            </a:r>
            <a:endParaRPr lang="en-US" sz="1050" dirty="0">
              <a:solidFill>
                <a:schemeClr val="bg1"/>
              </a:solidFill>
              <a:latin typeface="Arial" charset="0"/>
              <a:ea typeface="Arial" charset="0"/>
              <a:cs typeface="Arial" charset="0"/>
            </a:endParaRPr>
          </a:p>
        </p:txBody>
      </p:sp>
      <p:sp>
        <p:nvSpPr>
          <p:cNvPr id="11" name="Text Box 10"/>
          <p:cNvSpPr txBox="1">
            <a:spLocks noChangeArrowheads="1"/>
          </p:cNvSpPr>
          <p:nvPr/>
        </p:nvSpPr>
        <p:spPr bwMode="auto">
          <a:xfrm>
            <a:off x="4715861" y="4511360"/>
            <a:ext cx="1752600" cy="1061829"/>
          </a:xfrm>
          <a:prstGeom prst="rect">
            <a:avLst/>
          </a:prstGeom>
          <a:noFill/>
          <a:ln w="9525">
            <a:noFill/>
            <a:miter lim="800000"/>
            <a:headEnd/>
            <a:tailEnd/>
          </a:ln>
        </p:spPr>
        <p:txBody>
          <a:bodyPr wrap="square" lIns="45720" tIns="22860" rIns="45720" bIns="22860">
            <a:spAutoFit/>
          </a:bodyPr>
          <a:lstStyle/>
          <a:p>
            <a:pPr algn="ctr" defTabSz="1088232">
              <a:lnSpc>
                <a:spcPct val="200000"/>
              </a:lnSpc>
            </a:pPr>
            <a:r>
              <a:rPr lang="en-US" sz="1200" b="1" dirty="0" err="1" smtClean="0">
                <a:solidFill>
                  <a:schemeClr val="bg1"/>
                </a:solidFill>
                <a:latin typeface="Arial" charset="0"/>
                <a:ea typeface="Arial" charset="0"/>
                <a:cs typeface="Arial" charset="0"/>
              </a:rPr>
              <a:t>Innovasjonsplattform</a:t>
            </a:r>
            <a:endParaRPr lang="en-US" sz="1200" b="1" dirty="0">
              <a:solidFill>
                <a:schemeClr val="bg1"/>
              </a:solidFill>
              <a:latin typeface="Arial" charset="0"/>
              <a:ea typeface="Arial" charset="0"/>
              <a:cs typeface="Arial" charset="0"/>
            </a:endParaRPr>
          </a:p>
          <a:p>
            <a:pPr algn="ctr" defTabSz="1088232"/>
            <a:r>
              <a:rPr lang="en-US" sz="1050" dirty="0" err="1" smtClean="0">
                <a:solidFill>
                  <a:schemeClr val="bg1"/>
                </a:solidFill>
                <a:latin typeface="Arial" charset="0"/>
                <a:ea typeface="Arial" charset="0"/>
                <a:cs typeface="Arial" charset="0"/>
              </a:rPr>
              <a:t>Kunnskap</a:t>
            </a:r>
            <a:r>
              <a:rPr lang="en-US" sz="1050" dirty="0" smtClean="0">
                <a:solidFill>
                  <a:schemeClr val="bg1"/>
                </a:solidFill>
                <a:latin typeface="Arial" charset="0"/>
                <a:ea typeface="Arial" charset="0"/>
                <a:cs typeface="Arial" charset="0"/>
              </a:rPr>
              <a:t> – </a:t>
            </a:r>
            <a:r>
              <a:rPr lang="en-US" sz="1050" dirty="0" err="1" smtClean="0">
                <a:solidFill>
                  <a:schemeClr val="bg1"/>
                </a:solidFill>
                <a:latin typeface="Arial" charset="0"/>
                <a:ea typeface="Arial" charset="0"/>
                <a:cs typeface="Arial" charset="0"/>
              </a:rPr>
              <a:t>struktur</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og</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verktøy</a:t>
            </a:r>
            <a:r>
              <a:rPr lang="en-US" sz="1050" dirty="0" smtClean="0">
                <a:solidFill>
                  <a:schemeClr val="bg1"/>
                </a:solidFill>
                <a:latin typeface="Arial" charset="0"/>
                <a:ea typeface="Arial" charset="0"/>
                <a:cs typeface="Arial" charset="0"/>
              </a:rPr>
              <a:t> for </a:t>
            </a:r>
            <a:r>
              <a:rPr lang="en-US" sz="1050" dirty="0" err="1" smtClean="0">
                <a:solidFill>
                  <a:schemeClr val="bg1"/>
                </a:solidFill>
                <a:latin typeface="Arial" charset="0"/>
                <a:ea typeface="Arial" charset="0"/>
                <a:cs typeface="Arial" charset="0"/>
              </a:rPr>
              <a:t>innovasjonsprosesser</a:t>
            </a:r>
            <a:r>
              <a:rPr lang="en-US" sz="1050" dirty="0" smtClean="0">
                <a:solidFill>
                  <a:schemeClr val="bg1"/>
                </a:solidFill>
                <a:latin typeface="Arial" charset="0"/>
                <a:ea typeface="Arial" charset="0"/>
                <a:cs typeface="Arial" charset="0"/>
              </a:rPr>
              <a:t> I </a:t>
            </a:r>
            <a:r>
              <a:rPr lang="en-US" sz="1050" dirty="0" err="1" smtClean="0">
                <a:solidFill>
                  <a:schemeClr val="bg1"/>
                </a:solidFill>
                <a:latin typeface="Arial" charset="0"/>
                <a:ea typeface="Arial" charset="0"/>
                <a:cs typeface="Arial" charset="0"/>
              </a:rPr>
              <a:t>klyngen</a:t>
            </a:r>
            <a:endParaRPr lang="en-US" sz="1050" dirty="0">
              <a:solidFill>
                <a:schemeClr val="bg1"/>
              </a:solidFill>
              <a:latin typeface="Arial" charset="0"/>
              <a:ea typeface="Arial" charset="0"/>
              <a:cs typeface="Arial" charset="0"/>
            </a:endParaRPr>
          </a:p>
        </p:txBody>
      </p:sp>
      <p:sp>
        <p:nvSpPr>
          <p:cNvPr id="12" name="Text Box 10"/>
          <p:cNvSpPr txBox="1">
            <a:spLocks noChangeArrowheads="1"/>
          </p:cNvSpPr>
          <p:nvPr/>
        </p:nvSpPr>
        <p:spPr bwMode="auto">
          <a:xfrm>
            <a:off x="6697061" y="4511360"/>
            <a:ext cx="1752600" cy="1223412"/>
          </a:xfrm>
          <a:prstGeom prst="rect">
            <a:avLst/>
          </a:prstGeom>
          <a:noFill/>
          <a:ln w="9525">
            <a:noFill/>
            <a:miter lim="800000"/>
            <a:headEnd/>
            <a:tailEnd/>
          </a:ln>
        </p:spPr>
        <p:txBody>
          <a:bodyPr wrap="square" lIns="45720" tIns="22860" rIns="45720" bIns="22860">
            <a:spAutoFit/>
          </a:bodyPr>
          <a:lstStyle/>
          <a:p>
            <a:pPr algn="ctr" defTabSz="1088232">
              <a:lnSpc>
                <a:spcPct val="200000"/>
              </a:lnSpc>
            </a:pPr>
            <a:r>
              <a:rPr lang="en-US" sz="1200" b="1" dirty="0" err="1" smtClean="0">
                <a:solidFill>
                  <a:schemeClr val="bg1"/>
                </a:solidFill>
                <a:latin typeface="Arial" charset="0"/>
                <a:ea typeface="Arial" charset="0"/>
                <a:cs typeface="Arial" charset="0"/>
              </a:rPr>
              <a:t>Kontinuitet</a:t>
            </a:r>
            <a:endParaRPr lang="en-US" sz="1200" b="1" dirty="0">
              <a:solidFill>
                <a:schemeClr val="bg1"/>
              </a:solidFill>
              <a:latin typeface="Arial" charset="0"/>
              <a:ea typeface="Arial" charset="0"/>
              <a:cs typeface="Arial" charset="0"/>
            </a:endParaRPr>
          </a:p>
          <a:p>
            <a:pPr algn="ctr" defTabSz="1088232"/>
            <a:r>
              <a:rPr lang="en-US" sz="1050" dirty="0" err="1" smtClean="0">
                <a:solidFill>
                  <a:schemeClr val="bg1"/>
                </a:solidFill>
                <a:latin typeface="Arial" charset="0"/>
                <a:ea typeface="Arial" charset="0"/>
                <a:cs typeface="Arial" charset="0"/>
              </a:rPr>
              <a:t>Beholde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ledende</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bedrifter</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usvikelig</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tro</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på</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strategier</a:t>
            </a:r>
            <a:r>
              <a:rPr lang="en-US" sz="1050" dirty="0" smtClean="0">
                <a:solidFill>
                  <a:schemeClr val="bg1"/>
                </a:solidFill>
                <a:latin typeface="Arial" charset="0"/>
                <a:ea typeface="Arial" charset="0"/>
                <a:cs typeface="Arial" charset="0"/>
              </a:rPr>
              <a:t> </a:t>
            </a:r>
            <a:r>
              <a:rPr lang="mr-IN" sz="1050" dirty="0" smtClean="0">
                <a:solidFill>
                  <a:schemeClr val="bg1"/>
                </a:solidFill>
                <a:latin typeface="Arial" charset="0"/>
                <a:ea typeface="Arial" charset="0"/>
                <a:cs typeface="Arial" charset="0"/>
              </a:rPr>
              <a:t>–</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og</a:t>
            </a:r>
            <a:r>
              <a:rPr lang="en-US" sz="1050" dirty="0" smtClean="0">
                <a:solidFill>
                  <a:schemeClr val="bg1"/>
                </a:solidFill>
                <a:latin typeface="Arial" charset="0"/>
                <a:ea typeface="Arial" charset="0"/>
                <a:cs typeface="Arial" charset="0"/>
              </a:rPr>
              <a:t> </a:t>
            </a:r>
            <a:r>
              <a:rPr lang="en-US" sz="1050" dirty="0" err="1" smtClean="0">
                <a:solidFill>
                  <a:schemeClr val="bg1"/>
                </a:solidFill>
                <a:latin typeface="Arial" charset="0"/>
                <a:ea typeface="Arial" charset="0"/>
                <a:cs typeface="Arial" charset="0"/>
              </a:rPr>
              <a:t>utholdenhet</a:t>
            </a:r>
            <a:r>
              <a:rPr lang="en-US" sz="1050" dirty="0" smtClean="0">
                <a:solidFill>
                  <a:schemeClr val="bg1"/>
                </a:solidFill>
                <a:latin typeface="Arial" charset="0"/>
                <a:ea typeface="Arial" charset="0"/>
                <a:cs typeface="Arial" charset="0"/>
              </a:rPr>
              <a:t>.</a:t>
            </a:r>
          </a:p>
          <a:p>
            <a:pPr algn="ctr" defTabSz="1088232"/>
            <a:endParaRPr lang="en-US" sz="1050" dirty="0">
              <a:solidFill>
                <a:schemeClr val="bg1"/>
              </a:solidFill>
              <a:latin typeface="Arial" charset="0"/>
              <a:ea typeface="Arial" charset="0"/>
              <a:cs typeface="Arial" charset="0"/>
            </a:endParaRPr>
          </a:p>
          <a:p>
            <a:pPr algn="ctr" defTabSz="1088232"/>
            <a:endParaRPr lang="en-US" sz="1050" dirty="0">
              <a:solidFill>
                <a:schemeClr val="bg1"/>
              </a:solidFill>
              <a:latin typeface="Arial" charset="0"/>
              <a:ea typeface="Arial" charset="0"/>
              <a:cs typeface="Arial" charset="0"/>
            </a:endParaRPr>
          </a:p>
        </p:txBody>
      </p:sp>
      <p:sp>
        <p:nvSpPr>
          <p:cNvPr id="13" name="Oval 12"/>
          <p:cNvSpPr/>
          <p:nvPr/>
        </p:nvSpPr>
        <p:spPr>
          <a:xfrm>
            <a:off x="3553479" y="791572"/>
            <a:ext cx="2024954" cy="2343218"/>
          </a:xfrm>
          <a:prstGeom prst="ellipse">
            <a:avLst/>
          </a:prstGeom>
          <a:solidFill>
            <a:schemeClr val="tx2">
              <a:lumMod val="75000"/>
            </a:schemeClr>
          </a:solidFill>
          <a:ln w="7620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tx1"/>
              </a:solidFill>
              <a:latin typeface="Arial" charset="0"/>
              <a:ea typeface="Arial" charset="0"/>
              <a:cs typeface="Arial" charset="0"/>
            </a:endParaRPr>
          </a:p>
        </p:txBody>
      </p:sp>
      <p:sp>
        <p:nvSpPr>
          <p:cNvPr id="17" name="Arc 16"/>
          <p:cNvSpPr/>
          <p:nvPr/>
        </p:nvSpPr>
        <p:spPr>
          <a:xfrm>
            <a:off x="3534761" y="2372788"/>
            <a:ext cx="3932839" cy="2046314"/>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charset="0"/>
              <a:ea typeface="Arial" charset="0"/>
              <a:cs typeface="Arial" charset="0"/>
            </a:endParaRPr>
          </a:p>
        </p:txBody>
      </p:sp>
      <p:sp>
        <p:nvSpPr>
          <p:cNvPr id="18" name="Arc 17"/>
          <p:cNvSpPr/>
          <p:nvPr/>
        </p:nvSpPr>
        <p:spPr>
          <a:xfrm flipH="1">
            <a:off x="1568342" y="2372788"/>
            <a:ext cx="3932839" cy="2046314"/>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charset="0"/>
              <a:ea typeface="Arial" charset="0"/>
              <a:cs typeface="Arial" charset="0"/>
            </a:endParaRPr>
          </a:p>
        </p:txBody>
      </p:sp>
      <p:sp>
        <p:nvSpPr>
          <p:cNvPr id="19" name="Arc 18"/>
          <p:cNvSpPr/>
          <p:nvPr/>
        </p:nvSpPr>
        <p:spPr>
          <a:xfrm>
            <a:off x="4830161" y="2906188"/>
            <a:ext cx="762000" cy="979514"/>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charset="0"/>
              <a:ea typeface="Arial" charset="0"/>
              <a:cs typeface="Arial" charset="0"/>
            </a:endParaRPr>
          </a:p>
        </p:txBody>
      </p:sp>
      <p:sp>
        <p:nvSpPr>
          <p:cNvPr id="20" name="Arc 19"/>
          <p:cNvSpPr/>
          <p:nvPr/>
        </p:nvSpPr>
        <p:spPr>
          <a:xfrm flipH="1">
            <a:off x="3429000" y="2906188"/>
            <a:ext cx="762000" cy="979514"/>
          </a:xfrm>
          <a:prstGeom prst="arc">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charset="0"/>
              <a:ea typeface="Arial" charset="0"/>
              <a:cs typeface="Arial" charset="0"/>
            </a:endParaRPr>
          </a:p>
        </p:txBody>
      </p:sp>
      <p:grpSp>
        <p:nvGrpSpPr>
          <p:cNvPr id="21" name="Group 20"/>
          <p:cNvGrpSpPr/>
          <p:nvPr/>
        </p:nvGrpSpPr>
        <p:grpSpPr>
          <a:xfrm>
            <a:off x="1363882" y="3726213"/>
            <a:ext cx="379359" cy="386846"/>
            <a:chOff x="7160655" y="2178006"/>
            <a:chExt cx="379359" cy="386846"/>
          </a:xfrm>
          <a:solidFill>
            <a:schemeClr val="bg1"/>
          </a:solidFill>
        </p:grpSpPr>
        <p:sp>
          <p:nvSpPr>
            <p:cNvPr id="22" name="Freeform 36"/>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23" name="Freeform 37"/>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24" name="Freeform 38"/>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grpSp>
      <p:sp>
        <p:nvSpPr>
          <p:cNvPr id="25" name="Freeform 62"/>
          <p:cNvSpPr>
            <a:spLocks noEditPoints="1"/>
          </p:cNvSpPr>
          <p:nvPr/>
        </p:nvSpPr>
        <p:spPr bwMode="auto">
          <a:xfrm>
            <a:off x="7393665" y="3735977"/>
            <a:ext cx="359392" cy="484182"/>
          </a:xfrm>
          <a:custGeom>
            <a:avLst/>
            <a:gdLst>
              <a:gd name="T0" fmla="*/ 108 w 108"/>
              <a:gd name="T1" fmla="*/ 145 h 145"/>
              <a:gd name="T2" fmla="*/ 0 w 108"/>
              <a:gd name="T3" fmla="*/ 145 h 145"/>
              <a:gd name="T4" fmla="*/ 0 w 108"/>
              <a:gd name="T5" fmla="*/ 136 h 145"/>
              <a:gd name="T6" fmla="*/ 13 w 108"/>
              <a:gd name="T7" fmla="*/ 125 h 145"/>
              <a:gd name="T8" fmla="*/ 96 w 108"/>
              <a:gd name="T9" fmla="*/ 125 h 145"/>
              <a:gd name="T10" fmla="*/ 108 w 108"/>
              <a:gd name="T11" fmla="*/ 135 h 145"/>
              <a:gd name="T12" fmla="*/ 108 w 108"/>
              <a:gd name="T13" fmla="*/ 145 h 145"/>
              <a:gd name="T14" fmla="*/ 16 w 108"/>
              <a:gd name="T15" fmla="*/ 116 h 145"/>
              <a:gd name="T16" fmla="*/ 24 w 108"/>
              <a:gd name="T17" fmla="*/ 91 h 145"/>
              <a:gd name="T18" fmla="*/ 85 w 108"/>
              <a:gd name="T19" fmla="*/ 91 h 145"/>
              <a:gd name="T20" fmla="*/ 92 w 108"/>
              <a:gd name="T21" fmla="*/ 116 h 145"/>
              <a:gd name="T22" fmla="*/ 16 w 108"/>
              <a:gd name="T23" fmla="*/ 116 h 145"/>
              <a:gd name="T24" fmla="*/ 28 w 108"/>
              <a:gd name="T25" fmla="*/ 76 h 145"/>
              <a:gd name="T26" fmla="*/ 36 w 108"/>
              <a:gd name="T27" fmla="*/ 51 h 145"/>
              <a:gd name="T28" fmla="*/ 72 w 108"/>
              <a:gd name="T29" fmla="*/ 51 h 145"/>
              <a:gd name="T30" fmla="*/ 80 w 108"/>
              <a:gd name="T31" fmla="*/ 76 h 145"/>
              <a:gd name="T32" fmla="*/ 28 w 108"/>
              <a:gd name="T33" fmla="*/ 76 h 145"/>
              <a:gd name="T34" fmla="*/ 48 w 108"/>
              <a:gd name="T35" fmla="*/ 12 h 145"/>
              <a:gd name="T36" fmla="*/ 60 w 108"/>
              <a:gd name="T37" fmla="*/ 12 h 145"/>
              <a:gd name="T38" fmla="*/ 67 w 108"/>
              <a:gd name="T39" fmla="*/ 37 h 145"/>
              <a:gd name="T40" fmla="*/ 41 w 108"/>
              <a:gd name="T41" fmla="*/ 37 h 145"/>
              <a:gd name="T42" fmla="*/ 48 w 108"/>
              <a:gd name="T43" fmla="*/ 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45">
                <a:moveTo>
                  <a:pt x="108" y="145"/>
                </a:moveTo>
                <a:cubicBezTo>
                  <a:pt x="0" y="145"/>
                  <a:pt x="0" y="145"/>
                  <a:pt x="0" y="145"/>
                </a:cubicBezTo>
                <a:cubicBezTo>
                  <a:pt x="0" y="136"/>
                  <a:pt x="0" y="136"/>
                  <a:pt x="0" y="136"/>
                </a:cubicBezTo>
                <a:cubicBezTo>
                  <a:pt x="13" y="125"/>
                  <a:pt x="13" y="125"/>
                  <a:pt x="13" y="125"/>
                </a:cubicBezTo>
                <a:cubicBezTo>
                  <a:pt x="96" y="125"/>
                  <a:pt x="96" y="125"/>
                  <a:pt x="96" y="125"/>
                </a:cubicBezTo>
                <a:cubicBezTo>
                  <a:pt x="108" y="135"/>
                  <a:pt x="108" y="135"/>
                  <a:pt x="108" y="135"/>
                </a:cubicBezTo>
                <a:lnTo>
                  <a:pt x="108" y="145"/>
                </a:lnTo>
                <a:close/>
                <a:moveTo>
                  <a:pt x="16" y="116"/>
                </a:moveTo>
                <a:cubicBezTo>
                  <a:pt x="24" y="91"/>
                  <a:pt x="24" y="91"/>
                  <a:pt x="24" y="91"/>
                </a:cubicBezTo>
                <a:cubicBezTo>
                  <a:pt x="85" y="91"/>
                  <a:pt x="85" y="91"/>
                  <a:pt x="85" y="91"/>
                </a:cubicBezTo>
                <a:cubicBezTo>
                  <a:pt x="92" y="116"/>
                  <a:pt x="92" y="116"/>
                  <a:pt x="92" y="116"/>
                </a:cubicBezTo>
                <a:lnTo>
                  <a:pt x="16" y="116"/>
                </a:lnTo>
                <a:close/>
                <a:moveTo>
                  <a:pt x="28" y="76"/>
                </a:moveTo>
                <a:cubicBezTo>
                  <a:pt x="36" y="51"/>
                  <a:pt x="36" y="51"/>
                  <a:pt x="36" y="51"/>
                </a:cubicBezTo>
                <a:cubicBezTo>
                  <a:pt x="72" y="51"/>
                  <a:pt x="72" y="51"/>
                  <a:pt x="72" y="51"/>
                </a:cubicBezTo>
                <a:cubicBezTo>
                  <a:pt x="80" y="76"/>
                  <a:pt x="80" y="76"/>
                  <a:pt x="80" y="76"/>
                </a:cubicBezTo>
                <a:lnTo>
                  <a:pt x="28" y="76"/>
                </a:lnTo>
                <a:close/>
                <a:moveTo>
                  <a:pt x="48" y="12"/>
                </a:moveTo>
                <a:cubicBezTo>
                  <a:pt x="48" y="12"/>
                  <a:pt x="54" y="0"/>
                  <a:pt x="60" y="12"/>
                </a:cubicBezTo>
                <a:cubicBezTo>
                  <a:pt x="67" y="37"/>
                  <a:pt x="67" y="37"/>
                  <a:pt x="67" y="37"/>
                </a:cubicBezTo>
                <a:cubicBezTo>
                  <a:pt x="41" y="37"/>
                  <a:pt x="41" y="37"/>
                  <a:pt x="41" y="37"/>
                </a:cubicBezTo>
                <a:lnTo>
                  <a:pt x="48"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grpSp>
        <p:nvGrpSpPr>
          <p:cNvPr id="32" name="Group 31"/>
          <p:cNvGrpSpPr/>
          <p:nvPr/>
        </p:nvGrpSpPr>
        <p:grpSpPr>
          <a:xfrm>
            <a:off x="3326362" y="3870971"/>
            <a:ext cx="416796" cy="259561"/>
            <a:chOff x="2942785" y="3296116"/>
            <a:chExt cx="416796" cy="259561"/>
          </a:xfrm>
          <a:solidFill>
            <a:schemeClr val="bg1"/>
          </a:solidFill>
        </p:grpSpPr>
        <p:sp>
          <p:nvSpPr>
            <p:cNvPr id="33" name="Freeform 95"/>
            <p:cNvSpPr>
              <a:spLocks noEditPoints="1"/>
            </p:cNvSpPr>
            <p:nvPr/>
          </p:nvSpPr>
          <p:spPr bwMode="auto">
            <a:xfrm>
              <a:off x="2942785" y="3296116"/>
              <a:ext cx="416796" cy="25956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34" name="Rectangle 96"/>
            <p:cNvSpPr>
              <a:spLocks noChangeArrowheads="1"/>
            </p:cNvSpPr>
            <p:nvPr/>
          </p:nvSpPr>
          <p:spPr bwMode="auto">
            <a:xfrm>
              <a:off x="3000187" y="3351023"/>
              <a:ext cx="79865" cy="144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35" name="Rectangle 97"/>
            <p:cNvSpPr>
              <a:spLocks noChangeArrowheads="1"/>
            </p:cNvSpPr>
            <p:nvPr/>
          </p:nvSpPr>
          <p:spPr bwMode="auto">
            <a:xfrm>
              <a:off x="3092532" y="3351023"/>
              <a:ext cx="77370" cy="144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grpSp>
      <p:grpSp>
        <p:nvGrpSpPr>
          <p:cNvPr id="36" name="Group 35"/>
          <p:cNvGrpSpPr/>
          <p:nvPr/>
        </p:nvGrpSpPr>
        <p:grpSpPr>
          <a:xfrm>
            <a:off x="5319859" y="3717772"/>
            <a:ext cx="524040" cy="520593"/>
            <a:chOff x="6853673" y="3715407"/>
            <a:chExt cx="379359" cy="376864"/>
          </a:xfrm>
          <a:solidFill>
            <a:schemeClr val="bg1"/>
          </a:solidFill>
        </p:grpSpPr>
        <p:sp>
          <p:nvSpPr>
            <p:cNvPr id="37"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38"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39"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0"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1" name="Freeform 154"/>
            <p:cNvSpPr>
              <a:spLocks/>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2" name="Freeform 155"/>
            <p:cNvSpPr>
              <a:spLocks/>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3" name="Freeform 156"/>
            <p:cNvSpPr>
              <a:spLocks/>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4" name="Freeform 157"/>
            <p:cNvSpPr>
              <a:spLocks/>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5" name="Freeform 158"/>
            <p:cNvSpPr>
              <a:spLocks/>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6"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7" name="Freeform 160"/>
            <p:cNvSpPr>
              <a:spLocks/>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8" name="Freeform 161"/>
            <p:cNvSpPr>
              <a:spLocks/>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49" name="Freeform 162"/>
            <p:cNvSpPr>
              <a:spLocks/>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50" name="Freeform 163"/>
            <p:cNvSpPr>
              <a:spLocks/>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51" name="Freeform 164"/>
            <p:cNvSpPr>
              <a:spLocks/>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52" name="Freeform 165"/>
            <p:cNvSpPr>
              <a:spLocks/>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53"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sp>
          <p:nvSpPr>
            <p:cNvPr id="54"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charset="0"/>
                <a:ea typeface="Arial" charset="0"/>
                <a:cs typeface="Arial" charset="0"/>
              </a:endParaRPr>
            </a:p>
          </p:txBody>
        </p:sp>
      </p:grpSp>
      <p:sp>
        <p:nvSpPr>
          <p:cNvPr id="55" name="Text Box 10"/>
          <p:cNvSpPr txBox="1">
            <a:spLocks noChangeArrowheads="1"/>
          </p:cNvSpPr>
          <p:nvPr/>
        </p:nvSpPr>
        <p:spPr bwMode="auto">
          <a:xfrm>
            <a:off x="3796190" y="1724427"/>
            <a:ext cx="1627100" cy="292388"/>
          </a:xfrm>
          <a:prstGeom prst="rect">
            <a:avLst/>
          </a:prstGeom>
          <a:noFill/>
          <a:ln w="9525">
            <a:noFill/>
            <a:miter lim="800000"/>
            <a:headEnd/>
            <a:tailEnd/>
          </a:ln>
        </p:spPr>
        <p:txBody>
          <a:bodyPr wrap="square" lIns="45720" tIns="22860" rIns="45720" bIns="22860">
            <a:spAutoFit/>
          </a:bodyPr>
          <a:lstStyle/>
          <a:p>
            <a:pPr algn="ctr" defTabSz="1088232"/>
            <a:r>
              <a:rPr lang="en-US" sz="1600" b="1" dirty="0" smtClean="0">
                <a:solidFill>
                  <a:schemeClr val="bg1"/>
                </a:solidFill>
                <a:latin typeface="Arial" charset="0"/>
                <a:ea typeface="Arial" charset="0"/>
                <a:cs typeface="Arial" charset="0"/>
              </a:rPr>
              <a:t>KLYNGEDRIFT</a:t>
            </a:r>
            <a:endParaRPr lang="en-US" sz="11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5685014"/>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nut 8"/>
          <p:cNvSpPr/>
          <p:nvPr/>
        </p:nvSpPr>
        <p:spPr>
          <a:xfrm>
            <a:off x="3251795" y="2551727"/>
            <a:ext cx="2640411" cy="2640411"/>
          </a:xfrm>
          <a:prstGeom prst="donut">
            <a:avLst>
              <a:gd name="adj" fmla="val 22080"/>
            </a:avLst>
          </a:prstGeom>
          <a:solidFill>
            <a:srgbClr val="DADFE1"/>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Isosceles Triangle 2"/>
          <p:cNvSpPr/>
          <p:nvPr/>
        </p:nvSpPr>
        <p:spPr>
          <a:xfrm>
            <a:off x="2827396" y="2367964"/>
            <a:ext cx="1744604" cy="1503968"/>
          </a:xfrm>
          <a:prstGeom prst="triangle">
            <a:avLst/>
          </a:prstGeom>
          <a:solidFill>
            <a:srgbClr val="36D7B7"/>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Isosceles Triangle 15"/>
          <p:cNvSpPr/>
          <p:nvPr/>
        </p:nvSpPr>
        <p:spPr>
          <a:xfrm>
            <a:off x="4572001" y="2367964"/>
            <a:ext cx="1744604" cy="1503968"/>
          </a:xfrm>
          <a:prstGeom prst="triangle">
            <a:avLst/>
          </a:prstGeom>
          <a:solidFill>
            <a:srgbClr val="F2784B"/>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Isosceles Triangle 16"/>
          <p:cNvSpPr/>
          <p:nvPr/>
        </p:nvSpPr>
        <p:spPr>
          <a:xfrm>
            <a:off x="3699698" y="3871933"/>
            <a:ext cx="1744604" cy="1503968"/>
          </a:xfrm>
          <a:prstGeom prst="triangle">
            <a:avLst/>
          </a:prstGeom>
          <a:solidFill>
            <a:srgbClr val="D2527F"/>
          </a:solidFill>
          <a:ln>
            <a:noFill/>
          </a:ln>
          <a:effectLst>
            <a:outerShdw blurRad="25400" dist="38100" dir="2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5"/>
          <p:cNvSpPr>
            <a:spLocks/>
          </p:cNvSpPr>
          <p:nvPr/>
        </p:nvSpPr>
        <p:spPr bwMode="auto">
          <a:xfrm>
            <a:off x="4093369" y="3289075"/>
            <a:ext cx="957263" cy="957263"/>
          </a:xfrm>
          <a:custGeom>
            <a:avLst/>
            <a:gdLst>
              <a:gd name="T0" fmla="*/ 229 w 240"/>
              <a:gd name="T1" fmla="*/ 193 h 240"/>
              <a:gd name="T2" fmla="*/ 166 w 240"/>
              <a:gd name="T3" fmla="*/ 158 h 240"/>
              <a:gd name="T4" fmla="*/ 152 w 240"/>
              <a:gd name="T5" fmla="*/ 153 h 240"/>
              <a:gd name="T6" fmla="*/ 152 w 240"/>
              <a:gd name="T7" fmla="*/ 127 h 240"/>
              <a:gd name="T8" fmla="*/ 164 w 240"/>
              <a:gd name="T9" fmla="*/ 97 h 240"/>
              <a:gd name="T10" fmla="*/ 169 w 240"/>
              <a:gd name="T11" fmla="*/ 87 h 240"/>
              <a:gd name="T12" fmla="*/ 165 w 240"/>
              <a:gd name="T13" fmla="*/ 67 h 240"/>
              <a:gd name="T14" fmla="*/ 166 w 240"/>
              <a:gd name="T15" fmla="*/ 64 h 240"/>
              <a:gd name="T16" fmla="*/ 174 w 240"/>
              <a:gd name="T17" fmla="*/ 23 h 240"/>
              <a:gd name="T18" fmla="*/ 127 w 240"/>
              <a:gd name="T19" fmla="*/ 0 h 240"/>
              <a:gd name="T20" fmla="*/ 87 w 240"/>
              <a:gd name="T21" fmla="*/ 15 h 240"/>
              <a:gd name="T22" fmla="*/ 73 w 240"/>
              <a:gd name="T23" fmla="*/ 22 h 240"/>
              <a:gd name="T24" fmla="*/ 74 w 240"/>
              <a:gd name="T25" fmla="*/ 65 h 240"/>
              <a:gd name="T26" fmla="*/ 75 w 240"/>
              <a:gd name="T27" fmla="*/ 67 h 240"/>
              <a:gd name="T28" fmla="*/ 71 w 240"/>
              <a:gd name="T29" fmla="*/ 87 h 240"/>
              <a:gd name="T30" fmla="*/ 76 w 240"/>
              <a:gd name="T31" fmla="*/ 97 h 240"/>
              <a:gd name="T32" fmla="*/ 88 w 240"/>
              <a:gd name="T33" fmla="*/ 126 h 240"/>
              <a:gd name="T34" fmla="*/ 88 w 240"/>
              <a:gd name="T35" fmla="*/ 153 h 240"/>
              <a:gd name="T36" fmla="*/ 74 w 240"/>
              <a:gd name="T37" fmla="*/ 159 h 240"/>
              <a:gd name="T38" fmla="*/ 11 w 240"/>
              <a:gd name="T39" fmla="*/ 193 h 240"/>
              <a:gd name="T40" fmla="*/ 0 w 240"/>
              <a:gd name="T41" fmla="*/ 236 h 240"/>
              <a:gd name="T42" fmla="*/ 4 w 240"/>
              <a:gd name="T43" fmla="*/ 240 h 240"/>
              <a:gd name="T44" fmla="*/ 236 w 240"/>
              <a:gd name="T45" fmla="*/ 240 h 240"/>
              <a:gd name="T46" fmla="*/ 240 w 240"/>
              <a:gd name="T47" fmla="*/ 236 h 240"/>
              <a:gd name="T48" fmla="*/ 229 w 240"/>
              <a:gd name="T49" fmla="*/ 19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240">
                <a:moveTo>
                  <a:pt x="229" y="193"/>
                </a:moveTo>
                <a:cubicBezTo>
                  <a:pt x="222" y="179"/>
                  <a:pt x="199" y="170"/>
                  <a:pt x="166" y="158"/>
                </a:cubicBezTo>
                <a:cubicBezTo>
                  <a:pt x="162" y="157"/>
                  <a:pt x="157" y="155"/>
                  <a:pt x="152" y="153"/>
                </a:cubicBezTo>
                <a:cubicBezTo>
                  <a:pt x="152" y="127"/>
                  <a:pt x="152" y="127"/>
                  <a:pt x="152" y="127"/>
                </a:cubicBezTo>
                <a:cubicBezTo>
                  <a:pt x="155" y="124"/>
                  <a:pt x="163" y="113"/>
                  <a:pt x="164" y="97"/>
                </a:cubicBezTo>
                <a:cubicBezTo>
                  <a:pt x="167" y="95"/>
                  <a:pt x="168" y="92"/>
                  <a:pt x="169" y="87"/>
                </a:cubicBezTo>
                <a:cubicBezTo>
                  <a:pt x="171" y="80"/>
                  <a:pt x="170" y="72"/>
                  <a:pt x="165" y="67"/>
                </a:cubicBezTo>
                <a:cubicBezTo>
                  <a:pt x="165" y="66"/>
                  <a:pt x="166" y="65"/>
                  <a:pt x="166" y="64"/>
                </a:cubicBezTo>
                <a:cubicBezTo>
                  <a:pt x="170" y="55"/>
                  <a:pt x="177" y="37"/>
                  <a:pt x="174" y="23"/>
                </a:cubicBezTo>
                <a:cubicBezTo>
                  <a:pt x="171" y="7"/>
                  <a:pt x="148" y="0"/>
                  <a:pt x="127" y="0"/>
                </a:cubicBezTo>
                <a:cubicBezTo>
                  <a:pt x="111" y="0"/>
                  <a:pt x="92" y="4"/>
                  <a:pt x="87" y="15"/>
                </a:cubicBezTo>
                <a:cubicBezTo>
                  <a:pt x="81" y="15"/>
                  <a:pt x="76" y="18"/>
                  <a:pt x="73" y="22"/>
                </a:cubicBezTo>
                <a:cubicBezTo>
                  <a:pt x="65" y="33"/>
                  <a:pt x="71" y="54"/>
                  <a:pt x="74" y="65"/>
                </a:cubicBezTo>
                <a:cubicBezTo>
                  <a:pt x="75" y="66"/>
                  <a:pt x="75" y="67"/>
                  <a:pt x="75" y="67"/>
                </a:cubicBezTo>
                <a:cubicBezTo>
                  <a:pt x="70" y="72"/>
                  <a:pt x="69" y="80"/>
                  <a:pt x="71" y="87"/>
                </a:cubicBezTo>
                <a:cubicBezTo>
                  <a:pt x="72" y="92"/>
                  <a:pt x="73" y="95"/>
                  <a:pt x="76" y="97"/>
                </a:cubicBezTo>
                <a:cubicBezTo>
                  <a:pt x="77" y="113"/>
                  <a:pt x="85" y="122"/>
                  <a:pt x="88" y="126"/>
                </a:cubicBezTo>
                <a:cubicBezTo>
                  <a:pt x="88" y="153"/>
                  <a:pt x="88" y="153"/>
                  <a:pt x="88" y="153"/>
                </a:cubicBezTo>
                <a:cubicBezTo>
                  <a:pt x="83" y="155"/>
                  <a:pt x="78" y="157"/>
                  <a:pt x="74" y="159"/>
                </a:cubicBezTo>
                <a:cubicBezTo>
                  <a:pt x="41" y="170"/>
                  <a:pt x="18" y="179"/>
                  <a:pt x="11" y="193"/>
                </a:cubicBezTo>
                <a:cubicBezTo>
                  <a:pt x="0" y="214"/>
                  <a:pt x="0" y="235"/>
                  <a:pt x="0" y="236"/>
                </a:cubicBezTo>
                <a:cubicBezTo>
                  <a:pt x="0" y="238"/>
                  <a:pt x="2" y="240"/>
                  <a:pt x="4" y="240"/>
                </a:cubicBezTo>
                <a:cubicBezTo>
                  <a:pt x="236" y="240"/>
                  <a:pt x="236" y="240"/>
                  <a:pt x="236" y="240"/>
                </a:cubicBezTo>
                <a:cubicBezTo>
                  <a:pt x="238" y="240"/>
                  <a:pt x="240" y="238"/>
                  <a:pt x="240" y="236"/>
                </a:cubicBezTo>
                <a:cubicBezTo>
                  <a:pt x="240" y="235"/>
                  <a:pt x="240" y="214"/>
                  <a:pt x="229" y="193"/>
                </a:cubicBezTo>
                <a:close/>
              </a:path>
            </a:pathLst>
          </a:custGeom>
          <a:solidFill>
            <a:schemeClr val="tx1">
              <a:lumMod val="50000"/>
              <a:lumOff val="50000"/>
            </a:schemeClr>
          </a:solidFill>
          <a:ln>
            <a:noFill/>
          </a:ln>
          <a:effectLst>
            <a:outerShdw blurRad="25400" dist="38100" dir="2400000" algn="ctr" rotWithShape="0">
              <a:srgbClr val="000000">
                <a:alpha val="10000"/>
              </a:srgbClr>
            </a:outerShdw>
          </a:effectLst>
        </p:spPr>
        <p:txBody>
          <a:bodyPr vert="horz" wrap="square" lIns="68580" tIns="34290" rIns="68580" bIns="34290" numCol="1" anchor="t" anchorCtr="0" compatLnSpc="1">
            <a:prstTxWarp prst="textNoShape">
              <a:avLst/>
            </a:prstTxWarp>
          </a:bodyPr>
          <a:lstStyle/>
          <a:p>
            <a:endParaRPr lang="en-US" sz="1350"/>
          </a:p>
        </p:txBody>
      </p:sp>
      <p:grpSp>
        <p:nvGrpSpPr>
          <p:cNvPr id="23" name="Group 22"/>
          <p:cNvGrpSpPr/>
          <p:nvPr/>
        </p:nvGrpSpPr>
        <p:grpSpPr>
          <a:xfrm>
            <a:off x="3459787" y="3071833"/>
            <a:ext cx="479822" cy="479822"/>
            <a:chOff x="4613275" y="2624138"/>
            <a:chExt cx="639763" cy="639762"/>
          </a:xfrm>
          <a:solidFill>
            <a:schemeClr val="bg1"/>
          </a:solidFill>
          <a:effectLst>
            <a:outerShdw blurRad="25400" dist="38100" dir="2400000" algn="ctr" rotWithShape="0">
              <a:srgbClr val="000000">
                <a:alpha val="10000"/>
              </a:srgbClr>
            </a:outerShdw>
          </a:effectLst>
        </p:grpSpPr>
        <p:sp>
          <p:nvSpPr>
            <p:cNvPr id="20" name="Freeform 9"/>
            <p:cNvSpPr>
              <a:spLocks/>
            </p:cNvSpPr>
            <p:nvPr/>
          </p:nvSpPr>
          <p:spPr bwMode="auto">
            <a:xfrm>
              <a:off x="5114925" y="3130550"/>
              <a:ext cx="138113" cy="133350"/>
            </a:xfrm>
            <a:custGeom>
              <a:avLst/>
              <a:gdLst>
                <a:gd name="T0" fmla="*/ 0 w 52"/>
                <a:gd name="T1" fmla="*/ 46 h 50"/>
                <a:gd name="T2" fmla="*/ 0 w 52"/>
                <a:gd name="T3" fmla="*/ 50 h 50"/>
                <a:gd name="T4" fmla="*/ 18 w 52"/>
                <a:gd name="T5" fmla="*/ 50 h 50"/>
                <a:gd name="T6" fmla="*/ 52 w 52"/>
                <a:gd name="T7" fmla="*/ 14 h 50"/>
                <a:gd name="T8" fmla="*/ 52 w 52"/>
                <a:gd name="T9" fmla="*/ 0 h 50"/>
                <a:gd name="T10" fmla="*/ 46 w 52"/>
                <a:gd name="T11" fmla="*/ 0 h 50"/>
                <a:gd name="T12" fmla="*/ 0 w 52"/>
                <a:gd name="T13" fmla="*/ 46 h 50"/>
              </a:gdLst>
              <a:ahLst/>
              <a:cxnLst>
                <a:cxn ang="0">
                  <a:pos x="T0" y="T1"/>
                </a:cxn>
                <a:cxn ang="0">
                  <a:pos x="T2" y="T3"/>
                </a:cxn>
                <a:cxn ang="0">
                  <a:pos x="T4" y="T5"/>
                </a:cxn>
                <a:cxn ang="0">
                  <a:pos x="T6" y="T7"/>
                </a:cxn>
                <a:cxn ang="0">
                  <a:pos x="T8" y="T9"/>
                </a:cxn>
                <a:cxn ang="0">
                  <a:pos x="T10" y="T11"/>
                </a:cxn>
                <a:cxn ang="0">
                  <a:pos x="T12" y="T13"/>
                </a:cxn>
              </a:cxnLst>
              <a:rect l="0" t="0" r="r" b="b"/>
              <a:pathLst>
                <a:path w="52" h="50">
                  <a:moveTo>
                    <a:pt x="0" y="46"/>
                  </a:moveTo>
                  <a:cubicBezTo>
                    <a:pt x="0" y="50"/>
                    <a:pt x="0" y="50"/>
                    <a:pt x="0" y="50"/>
                  </a:cubicBezTo>
                  <a:cubicBezTo>
                    <a:pt x="18" y="50"/>
                    <a:pt x="18" y="50"/>
                    <a:pt x="18" y="50"/>
                  </a:cubicBezTo>
                  <a:cubicBezTo>
                    <a:pt x="36" y="50"/>
                    <a:pt x="52" y="34"/>
                    <a:pt x="52" y="14"/>
                  </a:cubicBezTo>
                  <a:cubicBezTo>
                    <a:pt x="52" y="0"/>
                    <a:pt x="52" y="0"/>
                    <a:pt x="52" y="0"/>
                  </a:cubicBezTo>
                  <a:cubicBezTo>
                    <a:pt x="46" y="0"/>
                    <a:pt x="46" y="0"/>
                    <a:pt x="46" y="0"/>
                  </a:cubicBezTo>
                  <a:cubicBezTo>
                    <a:pt x="21" y="0"/>
                    <a:pt x="0" y="20"/>
                    <a:pt x="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10"/>
            <p:cNvSpPr>
              <a:spLocks/>
            </p:cNvSpPr>
            <p:nvPr/>
          </p:nvSpPr>
          <p:spPr bwMode="auto">
            <a:xfrm>
              <a:off x="4613275" y="3130550"/>
              <a:ext cx="133350" cy="133350"/>
            </a:xfrm>
            <a:custGeom>
              <a:avLst/>
              <a:gdLst>
                <a:gd name="T0" fmla="*/ 4 w 50"/>
                <a:gd name="T1" fmla="*/ 0 h 50"/>
                <a:gd name="T2" fmla="*/ 0 w 50"/>
                <a:gd name="T3" fmla="*/ 0 h 50"/>
                <a:gd name="T4" fmla="*/ 0 w 50"/>
                <a:gd name="T5" fmla="*/ 14 h 50"/>
                <a:gd name="T6" fmla="*/ 34 w 50"/>
                <a:gd name="T7" fmla="*/ 50 h 50"/>
                <a:gd name="T8" fmla="*/ 50 w 50"/>
                <a:gd name="T9" fmla="*/ 50 h 50"/>
                <a:gd name="T10" fmla="*/ 50 w 50"/>
                <a:gd name="T11" fmla="*/ 46 h 50"/>
                <a:gd name="T12" fmla="*/ 4 w 5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4" y="0"/>
                  </a:moveTo>
                  <a:cubicBezTo>
                    <a:pt x="0" y="0"/>
                    <a:pt x="0" y="0"/>
                    <a:pt x="0" y="0"/>
                  </a:cubicBezTo>
                  <a:cubicBezTo>
                    <a:pt x="0" y="14"/>
                    <a:pt x="0" y="14"/>
                    <a:pt x="0" y="14"/>
                  </a:cubicBezTo>
                  <a:cubicBezTo>
                    <a:pt x="0" y="34"/>
                    <a:pt x="16" y="50"/>
                    <a:pt x="34" y="50"/>
                  </a:cubicBezTo>
                  <a:cubicBezTo>
                    <a:pt x="50" y="50"/>
                    <a:pt x="50" y="50"/>
                    <a:pt x="50" y="50"/>
                  </a:cubicBezTo>
                  <a:cubicBezTo>
                    <a:pt x="50" y="46"/>
                    <a:pt x="50" y="46"/>
                    <a:pt x="50" y="46"/>
                  </a:cubicBezTo>
                  <a:cubicBezTo>
                    <a:pt x="50" y="20"/>
                    <a:pt x="30"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2" name="Freeform 11"/>
            <p:cNvSpPr>
              <a:spLocks noEditPoints="1"/>
            </p:cNvSpPr>
            <p:nvPr/>
          </p:nvSpPr>
          <p:spPr bwMode="auto">
            <a:xfrm>
              <a:off x="4613275" y="2624138"/>
              <a:ext cx="639763" cy="639762"/>
            </a:xfrm>
            <a:custGeom>
              <a:avLst/>
              <a:gdLst>
                <a:gd name="T0" fmla="*/ 192 w 240"/>
                <a:gd name="T1" fmla="*/ 88 h 240"/>
                <a:gd name="T2" fmla="*/ 192 w 240"/>
                <a:gd name="T3" fmla="*/ 88 h 240"/>
                <a:gd name="T4" fmla="*/ 176 w 240"/>
                <a:gd name="T5" fmla="*/ 88 h 240"/>
                <a:gd name="T6" fmla="*/ 176 w 240"/>
                <a:gd name="T7" fmla="*/ 54 h 240"/>
                <a:gd name="T8" fmla="*/ 120 w 240"/>
                <a:gd name="T9" fmla="*/ 0 h 240"/>
                <a:gd name="T10" fmla="*/ 64 w 240"/>
                <a:gd name="T11" fmla="*/ 54 h 240"/>
                <a:gd name="T12" fmla="*/ 64 w 240"/>
                <a:gd name="T13" fmla="*/ 88 h 240"/>
                <a:gd name="T14" fmla="*/ 48 w 240"/>
                <a:gd name="T15" fmla="*/ 88 h 240"/>
                <a:gd name="T16" fmla="*/ 48 w 240"/>
                <a:gd name="T17" fmla="*/ 88 h 240"/>
                <a:gd name="T18" fmla="*/ 0 w 240"/>
                <a:gd name="T19" fmla="*/ 140 h 240"/>
                <a:gd name="T20" fmla="*/ 0 w 240"/>
                <a:gd name="T21" fmla="*/ 182 h 240"/>
                <a:gd name="T22" fmla="*/ 4 w 240"/>
                <a:gd name="T23" fmla="*/ 182 h 240"/>
                <a:gd name="T24" fmla="*/ 58 w 240"/>
                <a:gd name="T25" fmla="*/ 236 h 240"/>
                <a:gd name="T26" fmla="*/ 58 w 240"/>
                <a:gd name="T27" fmla="*/ 240 h 240"/>
                <a:gd name="T28" fmla="*/ 180 w 240"/>
                <a:gd name="T29" fmla="*/ 240 h 240"/>
                <a:gd name="T30" fmla="*/ 180 w 240"/>
                <a:gd name="T31" fmla="*/ 236 h 240"/>
                <a:gd name="T32" fmla="*/ 234 w 240"/>
                <a:gd name="T33" fmla="*/ 182 h 240"/>
                <a:gd name="T34" fmla="*/ 240 w 240"/>
                <a:gd name="T35" fmla="*/ 182 h 240"/>
                <a:gd name="T36" fmla="*/ 240 w 240"/>
                <a:gd name="T37" fmla="*/ 140 h 240"/>
                <a:gd name="T38" fmla="*/ 192 w 240"/>
                <a:gd name="T39" fmla="*/ 88 h 240"/>
                <a:gd name="T40" fmla="*/ 72 w 240"/>
                <a:gd name="T41" fmla="*/ 55 h 240"/>
                <a:gd name="T42" fmla="*/ 120 w 240"/>
                <a:gd name="T43" fmla="*/ 8 h 240"/>
                <a:gd name="T44" fmla="*/ 168 w 240"/>
                <a:gd name="T45" fmla="*/ 54 h 240"/>
                <a:gd name="T46" fmla="*/ 168 w 240"/>
                <a:gd name="T47" fmla="*/ 88 h 240"/>
                <a:gd name="T48" fmla="*/ 72 w 240"/>
                <a:gd name="T49" fmla="*/ 88 h 240"/>
                <a:gd name="T50" fmla="*/ 72 w 240"/>
                <a:gd name="T51" fmla="*/ 55 h 240"/>
                <a:gd name="T52" fmla="*/ 48 w 240"/>
                <a:gd name="T53" fmla="*/ 170 h 240"/>
                <a:gd name="T54" fmla="*/ 44 w 240"/>
                <a:gd name="T55" fmla="*/ 174 h 240"/>
                <a:gd name="T56" fmla="*/ 40 w 240"/>
                <a:gd name="T57" fmla="*/ 170 h 240"/>
                <a:gd name="T58" fmla="*/ 40 w 240"/>
                <a:gd name="T59" fmla="*/ 160 h 240"/>
                <a:gd name="T60" fmla="*/ 44 w 240"/>
                <a:gd name="T61" fmla="*/ 156 h 240"/>
                <a:gd name="T62" fmla="*/ 48 w 240"/>
                <a:gd name="T63" fmla="*/ 160 h 240"/>
                <a:gd name="T64" fmla="*/ 48 w 240"/>
                <a:gd name="T65" fmla="*/ 170 h 240"/>
                <a:gd name="T66" fmla="*/ 216 w 240"/>
                <a:gd name="T67" fmla="*/ 152 h 240"/>
                <a:gd name="T68" fmla="*/ 24 w 240"/>
                <a:gd name="T69" fmla="*/ 152 h 240"/>
                <a:gd name="T70" fmla="*/ 20 w 240"/>
                <a:gd name="T71" fmla="*/ 148 h 240"/>
                <a:gd name="T72" fmla="*/ 24 w 240"/>
                <a:gd name="T73" fmla="*/ 144 h 240"/>
                <a:gd name="T74" fmla="*/ 216 w 240"/>
                <a:gd name="T75" fmla="*/ 144 h 240"/>
                <a:gd name="T76" fmla="*/ 220 w 240"/>
                <a:gd name="T77" fmla="*/ 148 h 240"/>
                <a:gd name="T78" fmla="*/ 216 w 240"/>
                <a:gd name="T79" fmla="*/ 15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0" h="240">
                  <a:moveTo>
                    <a:pt x="192" y="88"/>
                  </a:moveTo>
                  <a:cubicBezTo>
                    <a:pt x="192" y="88"/>
                    <a:pt x="192" y="88"/>
                    <a:pt x="192" y="88"/>
                  </a:cubicBezTo>
                  <a:cubicBezTo>
                    <a:pt x="176" y="88"/>
                    <a:pt x="176" y="88"/>
                    <a:pt x="176" y="88"/>
                  </a:cubicBezTo>
                  <a:cubicBezTo>
                    <a:pt x="176" y="54"/>
                    <a:pt x="176" y="54"/>
                    <a:pt x="176" y="54"/>
                  </a:cubicBezTo>
                  <a:cubicBezTo>
                    <a:pt x="174" y="24"/>
                    <a:pt x="150" y="0"/>
                    <a:pt x="120" y="0"/>
                  </a:cubicBezTo>
                  <a:cubicBezTo>
                    <a:pt x="90" y="0"/>
                    <a:pt x="66" y="24"/>
                    <a:pt x="64" y="54"/>
                  </a:cubicBezTo>
                  <a:cubicBezTo>
                    <a:pt x="64" y="88"/>
                    <a:pt x="64" y="88"/>
                    <a:pt x="64" y="88"/>
                  </a:cubicBezTo>
                  <a:cubicBezTo>
                    <a:pt x="48" y="88"/>
                    <a:pt x="48" y="88"/>
                    <a:pt x="48" y="88"/>
                  </a:cubicBezTo>
                  <a:cubicBezTo>
                    <a:pt x="48" y="88"/>
                    <a:pt x="48" y="88"/>
                    <a:pt x="48" y="88"/>
                  </a:cubicBezTo>
                  <a:cubicBezTo>
                    <a:pt x="20" y="91"/>
                    <a:pt x="0" y="113"/>
                    <a:pt x="0" y="140"/>
                  </a:cubicBezTo>
                  <a:cubicBezTo>
                    <a:pt x="0" y="182"/>
                    <a:pt x="0" y="182"/>
                    <a:pt x="0" y="182"/>
                  </a:cubicBezTo>
                  <a:cubicBezTo>
                    <a:pt x="4" y="182"/>
                    <a:pt x="4" y="182"/>
                    <a:pt x="4" y="182"/>
                  </a:cubicBezTo>
                  <a:cubicBezTo>
                    <a:pt x="34" y="182"/>
                    <a:pt x="58" y="206"/>
                    <a:pt x="58" y="236"/>
                  </a:cubicBezTo>
                  <a:cubicBezTo>
                    <a:pt x="58" y="240"/>
                    <a:pt x="58" y="240"/>
                    <a:pt x="58" y="240"/>
                  </a:cubicBezTo>
                  <a:cubicBezTo>
                    <a:pt x="180" y="240"/>
                    <a:pt x="180" y="240"/>
                    <a:pt x="180" y="240"/>
                  </a:cubicBezTo>
                  <a:cubicBezTo>
                    <a:pt x="180" y="236"/>
                    <a:pt x="180" y="236"/>
                    <a:pt x="180" y="236"/>
                  </a:cubicBezTo>
                  <a:cubicBezTo>
                    <a:pt x="180" y="206"/>
                    <a:pt x="204" y="182"/>
                    <a:pt x="234" y="182"/>
                  </a:cubicBezTo>
                  <a:cubicBezTo>
                    <a:pt x="240" y="182"/>
                    <a:pt x="240" y="182"/>
                    <a:pt x="240" y="182"/>
                  </a:cubicBezTo>
                  <a:cubicBezTo>
                    <a:pt x="240" y="140"/>
                    <a:pt x="240" y="140"/>
                    <a:pt x="240" y="140"/>
                  </a:cubicBezTo>
                  <a:cubicBezTo>
                    <a:pt x="240" y="113"/>
                    <a:pt x="220" y="91"/>
                    <a:pt x="192" y="88"/>
                  </a:cubicBezTo>
                  <a:close/>
                  <a:moveTo>
                    <a:pt x="72" y="55"/>
                  </a:moveTo>
                  <a:cubicBezTo>
                    <a:pt x="73" y="28"/>
                    <a:pt x="95" y="8"/>
                    <a:pt x="120" y="8"/>
                  </a:cubicBezTo>
                  <a:cubicBezTo>
                    <a:pt x="145" y="8"/>
                    <a:pt x="167" y="28"/>
                    <a:pt x="168" y="54"/>
                  </a:cubicBezTo>
                  <a:cubicBezTo>
                    <a:pt x="168" y="88"/>
                    <a:pt x="168" y="88"/>
                    <a:pt x="168" y="88"/>
                  </a:cubicBezTo>
                  <a:cubicBezTo>
                    <a:pt x="72" y="88"/>
                    <a:pt x="72" y="88"/>
                    <a:pt x="72" y="88"/>
                  </a:cubicBezTo>
                  <a:lnTo>
                    <a:pt x="72" y="55"/>
                  </a:lnTo>
                  <a:close/>
                  <a:moveTo>
                    <a:pt x="48" y="170"/>
                  </a:moveTo>
                  <a:cubicBezTo>
                    <a:pt x="48" y="173"/>
                    <a:pt x="47" y="174"/>
                    <a:pt x="44" y="174"/>
                  </a:cubicBezTo>
                  <a:cubicBezTo>
                    <a:pt x="42" y="174"/>
                    <a:pt x="40" y="173"/>
                    <a:pt x="40" y="170"/>
                  </a:cubicBezTo>
                  <a:cubicBezTo>
                    <a:pt x="40" y="160"/>
                    <a:pt x="40" y="160"/>
                    <a:pt x="40" y="160"/>
                  </a:cubicBezTo>
                  <a:cubicBezTo>
                    <a:pt x="40" y="158"/>
                    <a:pt x="42" y="156"/>
                    <a:pt x="44" y="156"/>
                  </a:cubicBezTo>
                  <a:cubicBezTo>
                    <a:pt x="47" y="156"/>
                    <a:pt x="48" y="158"/>
                    <a:pt x="48" y="160"/>
                  </a:cubicBezTo>
                  <a:lnTo>
                    <a:pt x="48" y="170"/>
                  </a:lnTo>
                  <a:close/>
                  <a:moveTo>
                    <a:pt x="216" y="152"/>
                  </a:moveTo>
                  <a:cubicBezTo>
                    <a:pt x="24" y="152"/>
                    <a:pt x="24" y="152"/>
                    <a:pt x="24" y="152"/>
                  </a:cubicBezTo>
                  <a:cubicBezTo>
                    <a:pt x="22" y="152"/>
                    <a:pt x="20" y="150"/>
                    <a:pt x="20" y="148"/>
                  </a:cubicBezTo>
                  <a:cubicBezTo>
                    <a:pt x="20" y="146"/>
                    <a:pt x="22" y="144"/>
                    <a:pt x="24" y="144"/>
                  </a:cubicBezTo>
                  <a:cubicBezTo>
                    <a:pt x="216" y="144"/>
                    <a:pt x="216" y="144"/>
                    <a:pt x="216" y="144"/>
                  </a:cubicBezTo>
                  <a:cubicBezTo>
                    <a:pt x="218" y="144"/>
                    <a:pt x="220" y="146"/>
                    <a:pt x="220" y="148"/>
                  </a:cubicBezTo>
                  <a:cubicBezTo>
                    <a:pt x="220" y="150"/>
                    <a:pt x="218" y="152"/>
                    <a:pt x="216"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7" name="Freeform 15"/>
          <p:cNvSpPr>
            <a:spLocks noEditPoints="1"/>
          </p:cNvSpPr>
          <p:nvPr/>
        </p:nvSpPr>
        <p:spPr bwMode="auto">
          <a:xfrm>
            <a:off x="5275828" y="3071833"/>
            <a:ext cx="336947" cy="479822"/>
          </a:xfrm>
          <a:custGeom>
            <a:avLst/>
            <a:gdLst>
              <a:gd name="T0" fmla="*/ 144 w 168"/>
              <a:gd name="T1" fmla="*/ 96 h 240"/>
              <a:gd name="T2" fmla="*/ 144 w 168"/>
              <a:gd name="T3" fmla="*/ 64 h 240"/>
              <a:gd name="T4" fmla="*/ 84 w 168"/>
              <a:gd name="T5" fmla="*/ 0 h 240"/>
              <a:gd name="T6" fmla="*/ 24 w 168"/>
              <a:gd name="T7" fmla="*/ 64 h 240"/>
              <a:gd name="T8" fmla="*/ 24 w 168"/>
              <a:gd name="T9" fmla="*/ 96 h 240"/>
              <a:gd name="T10" fmla="*/ 0 w 168"/>
              <a:gd name="T11" fmla="*/ 96 h 240"/>
              <a:gd name="T12" fmla="*/ 0 w 168"/>
              <a:gd name="T13" fmla="*/ 240 h 240"/>
              <a:gd name="T14" fmla="*/ 168 w 168"/>
              <a:gd name="T15" fmla="*/ 240 h 240"/>
              <a:gd name="T16" fmla="*/ 168 w 168"/>
              <a:gd name="T17" fmla="*/ 96 h 240"/>
              <a:gd name="T18" fmla="*/ 144 w 168"/>
              <a:gd name="T19" fmla="*/ 96 h 240"/>
              <a:gd name="T20" fmla="*/ 88 w 168"/>
              <a:gd name="T21" fmla="*/ 159 h 240"/>
              <a:gd name="T22" fmla="*/ 88 w 168"/>
              <a:gd name="T23" fmla="*/ 186 h 240"/>
              <a:gd name="T24" fmla="*/ 84 w 168"/>
              <a:gd name="T25" fmla="*/ 190 h 240"/>
              <a:gd name="T26" fmla="*/ 80 w 168"/>
              <a:gd name="T27" fmla="*/ 186 h 240"/>
              <a:gd name="T28" fmla="*/ 80 w 168"/>
              <a:gd name="T29" fmla="*/ 159 h 240"/>
              <a:gd name="T30" fmla="*/ 76 w 168"/>
              <a:gd name="T31" fmla="*/ 152 h 240"/>
              <a:gd name="T32" fmla="*/ 84 w 168"/>
              <a:gd name="T33" fmla="*/ 144 h 240"/>
              <a:gd name="T34" fmla="*/ 92 w 168"/>
              <a:gd name="T35" fmla="*/ 152 h 240"/>
              <a:gd name="T36" fmla="*/ 88 w 168"/>
              <a:gd name="T37" fmla="*/ 159 h 240"/>
              <a:gd name="T38" fmla="*/ 136 w 168"/>
              <a:gd name="T39" fmla="*/ 96 h 240"/>
              <a:gd name="T40" fmla="*/ 32 w 168"/>
              <a:gd name="T41" fmla="*/ 96 h 240"/>
              <a:gd name="T42" fmla="*/ 32 w 168"/>
              <a:gd name="T43" fmla="*/ 64 h 240"/>
              <a:gd name="T44" fmla="*/ 84 w 168"/>
              <a:gd name="T45" fmla="*/ 8 h 240"/>
              <a:gd name="T46" fmla="*/ 136 w 168"/>
              <a:gd name="T47" fmla="*/ 64 h 240"/>
              <a:gd name="T48" fmla="*/ 136 w 168"/>
              <a:gd name="T49" fmla="*/ 9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240">
                <a:moveTo>
                  <a:pt x="144" y="96"/>
                </a:moveTo>
                <a:cubicBezTo>
                  <a:pt x="144" y="64"/>
                  <a:pt x="144" y="64"/>
                  <a:pt x="144" y="64"/>
                </a:cubicBezTo>
                <a:cubicBezTo>
                  <a:pt x="144" y="33"/>
                  <a:pt x="120" y="0"/>
                  <a:pt x="84" y="0"/>
                </a:cubicBezTo>
                <a:cubicBezTo>
                  <a:pt x="48" y="0"/>
                  <a:pt x="24" y="33"/>
                  <a:pt x="24" y="64"/>
                </a:cubicBezTo>
                <a:cubicBezTo>
                  <a:pt x="24" y="96"/>
                  <a:pt x="24" y="96"/>
                  <a:pt x="24" y="96"/>
                </a:cubicBezTo>
                <a:cubicBezTo>
                  <a:pt x="0" y="96"/>
                  <a:pt x="0" y="96"/>
                  <a:pt x="0" y="96"/>
                </a:cubicBezTo>
                <a:cubicBezTo>
                  <a:pt x="0" y="240"/>
                  <a:pt x="0" y="240"/>
                  <a:pt x="0" y="240"/>
                </a:cubicBezTo>
                <a:cubicBezTo>
                  <a:pt x="168" y="240"/>
                  <a:pt x="168" y="240"/>
                  <a:pt x="168" y="240"/>
                </a:cubicBezTo>
                <a:cubicBezTo>
                  <a:pt x="168" y="96"/>
                  <a:pt x="168" y="96"/>
                  <a:pt x="168" y="96"/>
                </a:cubicBezTo>
                <a:lnTo>
                  <a:pt x="144" y="96"/>
                </a:lnTo>
                <a:close/>
                <a:moveTo>
                  <a:pt x="88" y="159"/>
                </a:moveTo>
                <a:cubicBezTo>
                  <a:pt x="88" y="186"/>
                  <a:pt x="88" y="186"/>
                  <a:pt x="88" y="186"/>
                </a:cubicBezTo>
                <a:cubicBezTo>
                  <a:pt x="88" y="188"/>
                  <a:pt x="86" y="190"/>
                  <a:pt x="84" y="190"/>
                </a:cubicBezTo>
                <a:cubicBezTo>
                  <a:pt x="82" y="190"/>
                  <a:pt x="80" y="188"/>
                  <a:pt x="80" y="186"/>
                </a:cubicBezTo>
                <a:cubicBezTo>
                  <a:pt x="80" y="159"/>
                  <a:pt x="80" y="159"/>
                  <a:pt x="80" y="159"/>
                </a:cubicBezTo>
                <a:cubicBezTo>
                  <a:pt x="78" y="157"/>
                  <a:pt x="76" y="155"/>
                  <a:pt x="76" y="152"/>
                </a:cubicBezTo>
                <a:cubicBezTo>
                  <a:pt x="76" y="148"/>
                  <a:pt x="80" y="144"/>
                  <a:pt x="84" y="144"/>
                </a:cubicBezTo>
                <a:cubicBezTo>
                  <a:pt x="88" y="144"/>
                  <a:pt x="92" y="148"/>
                  <a:pt x="92" y="152"/>
                </a:cubicBezTo>
                <a:cubicBezTo>
                  <a:pt x="92" y="155"/>
                  <a:pt x="90" y="157"/>
                  <a:pt x="88" y="159"/>
                </a:cubicBezTo>
                <a:close/>
                <a:moveTo>
                  <a:pt x="136" y="96"/>
                </a:moveTo>
                <a:cubicBezTo>
                  <a:pt x="32" y="96"/>
                  <a:pt x="32" y="96"/>
                  <a:pt x="32" y="96"/>
                </a:cubicBezTo>
                <a:cubicBezTo>
                  <a:pt x="32" y="64"/>
                  <a:pt x="32" y="64"/>
                  <a:pt x="32" y="64"/>
                </a:cubicBezTo>
                <a:cubicBezTo>
                  <a:pt x="32" y="37"/>
                  <a:pt x="53" y="8"/>
                  <a:pt x="84" y="8"/>
                </a:cubicBezTo>
                <a:cubicBezTo>
                  <a:pt x="115" y="8"/>
                  <a:pt x="136" y="37"/>
                  <a:pt x="136" y="64"/>
                </a:cubicBezTo>
                <a:lnTo>
                  <a:pt x="136" y="9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292" name="Group 291"/>
          <p:cNvGrpSpPr/>
          <p:nvPr/>
        </p:nvGrpSpPr>
        <p:grpSpPr>
          <a:xfrm>
            <a:off x="4329113" y="4589239"/>
            <a:ext cx="485775" cy="461963"/>
            <a:chOff x="5772150" y="4764088"/>
            <a:chExt cx="647700" cy="615951"/>
          </a:xfrm>
          <a:solidFill>
            <a:schemeClr val="bg1"/>
          </a:solidFill>
          <a:effectLst>
            <a:outerShdw blurRad="25400" dist="38100" dir="2400000" algn="ctr" rotWithShape="0">
              <a:srgbClr val="000000">
                <a:alpha val="10000"/>
              </a:srgbClr>
            </a:outerShdw>
          </a:effectLst>
        </p:grpSpPr>
        <p:sp>
          <p:nvSpPr>
            <p:cNvPr id="31" name="Freeform 19"/>
            <p:cNvSpPr>
              <a:spLocks/>
            </p:cNvSpPr>
            <p:nvPr/>
          </p:nvSpPr>
          <p:spPr bwMode="auto">
            <a:xfrm>
              <a:off x="5891213" y="5345113"/>
              <a:ext cx="39688" cy="34925"/>
            </a:xfrm>
            <a:custGeom>
              <a:avLst/>
              <a:gdLst>
                <a:gd name="T0" fmla="*/ 2 w 15"/>
                <a:gd name="T1" fmla="*/ 6 h 13"/>
                <a:gd name="T2" fmla="*/ 2 w 15"/>
                <a:gd name="T3" fmla="*/ 11 h 13"/>
                <a:gd name="T4" fmla="*/ 5 w 15"/>
                <a:gd name="T5" fmla="*/ 13 h 13"/>
                <a:gd name="T6" fmla="*/ 8 w 15"/>
                <a:gd name="T7" fmla="*/ 11 h 13"/>
                <a:gd name="T8" fmla="*/ 15 w 15"/>
                <a:gd name="T9" fmla="*/ 4 h 13"/>
                <a:gd name="T10" fmla="*/ 8 w 15"/>
                <a:gd name="T11" fmla="*/ 0 h 13"/>
                <a:gd name="T12" fmla="*/ 2 w 15"/>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5" h="13">
                  <a:moveTo>
                    <a:pt x="2" y="6"/>
                  </a:moveTo>
                  <a:cubicBezTo>
                    <a:pt x="0" y="7"/>
                    <a:pt x="0" y="10"/>
                    <a:pt x="2" y="11"/>
                  </a:cubicBezTo>
                  <a:cubicBezTo>
                    <a:pt x="3" y="12"/>
                    <a:pt x="4" y="13"/>
                    <a:pt x="5" y="13"/>
                  </a:cubicBezTo>
                  <a:cubicBezTo>
                    <a:pt x="6" y="13"/>
                    <a:pt x="7" y="12"/>
                    <a:pt x="8" y="11"/>
                  </a:cubicBezTo>
                  <a:cubicBezTo>
                    <a:pt x="15" y="4"/>
                    <a:pt x="15" y="4"/>
                    <a:pt x="15" y="4"/>
                  </a:cubicBezTo>
                  <a:cubicBezTo>
                    <a:pt x="12" y="3"/>
                    <a:pt x="10" y="1"/>
                    <a:pt x="8" y="0"/>
                  </a:cubicBez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8" name="Freeform 20"/>
            <p:cNvSpPr>
              <a:spLocks/>
            </p:cNvSpPr>
            <p:nvPr/>
          </p:nvSpPr>
          <p:spPr bwMode="auto">
            <a:xfrm>
              <a:off x="6249988" y="5337176"/>
              <a:ext cx="46038" cy="42863"/>
            </a:xfrm>
            <a:custGeom>
              <a:avLst/>
              <a:gdLst>
                <a:gd name="T0" fmla="*/ 7 w 17"/>
                <a:gd name="T1" fmla="*/ 0 h 16"/>
                <a:gd name="T2" fmla="*/ 0 w 17"/>
                <a:gd name="T3" fmla="*/ 5 h 16"/>
                <a:gd name="T4" fmla="*/ 10 w 17"/>
                <a:gd name="T5" fmla="*/ 14 h 16"/>
                <a:gd name="T6" fmla="*/ 13 w 17"/>
                <a:gd name="T7" fmla="*/ 16 h 16"/>
                <a:gd name="T8" fmla="*/ 16 w 17"/>
                <a:gd name="T9" fmla="*/ 14 h 16"/>
                <a:gd name="T10" fmla="*/ 16 w 17"/>
                <a:gd name="T11" fmla="*/ 9 h 16"/>
                <a:gd name="T12" fmla="*/ 7 w 1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7" y="0"/>
                  </a:moveTo>
                  <a:cubicBezTo>
                    <a:pt x="5" y="2"/>
                    <a:pt x="3" y="3"/>
                    <a:pt x="0" y="5"/>
                  </a:cubicBezTo>
                  <a:cubicBezTo>
                    <a:pt x="10" y="14"/>
                    <a:pt x="10" y="14"/>
                    <a:pt x="10" y="14"/>
                  </a:cubicBezTo>
                  <a:cubicBezTo>
                    <a:pt x="11" y="15"/>
                    <a:pt x="12" y="16"/>
                    <a:pt x="13" y="16"/>
                  </a:cubicBezTo>
                  <a:cubicBezTo>
                    <a:pt x="14" y="16"/>
                    <a:pt x="15" y="15"/>
                    <a:pt x="16" y="14"/>
                  </a:cubicBezTo>
                  <a:cubicBezTo>
                    <a:pt x="17" y="13"/>
                    <a:pt x="17" y="10"/>
                    <a:pt x="16" y="9"/>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89" name="Freeform 21"/>
            <p:cNvSpPr>
              <a:spLocks/>
            </p:cNvSpPr>
            <p:nvPr/>
          </p:nvSpPr>
          <p:spPr bwMode="auto">
            <a:xfrm>
              <a:off x="5772150" y="4764088"/>
              <a:ext cx="211138" cy="206375"/>
            </a:xfrm>
            <a:custGeom>
              <a:avLst/>
              <a:gdLst>
                <a:gd name="T0" fmla="*/ 78 w 78"/>
                <a:gd name="T1" fmla="*/ 27 h 76"/>
                <a:gd name="T2" fmla="*/ 40 w 78"/>
                <a:gd name="T3" fmla="*/ 0 h 76"/>
                <a:gd name="T4" fmla="*/ 0 w 78"/>
                <a:gd name="T5" fmla="*/ 40 h 76"/>
                <a:gd name="T6" fmla="*/ 22 w 78"/>
                <a:gd name="T7" fmla="*/ 76 h 76"/>
                <a:gd name="T8" fmla="*/ 78 w 78"/>
                <a:gd name="T9" fmla="*/ 27 h 76"/>
              </a:gdLst>
              <a:ahLst/>
              <a:cxnLst>
                <a:cxn ang="0">
                  <a:pos x="T0" y="T1"/>
                </a:cxn>
                <a:cxn ang="0">
                  <a:pos x="T2" y="T3"/>
                </a:cxn>
                <a:cxn ang="0">
                  <a:pos x="T4" y="T5"/>
                </a:cxn>
                <a:cxn ang="0">
                  <a:pos x="T6" y="T7"/>
                </a:cxn>
                <a:cxn ang="0">
                  <a:pos x="T8" y="T9"/>
                </a:cxn>
              </a:cxnLst>
              <a:rect l="0" t="0" r="r" b="b"/>
              <a:pathLst>
                <a:path w="78" h="76">
                  <a:moveTo>
                    <a:pt x="78" y="27"/>
                  </a:moveTo>
                  <a:cubicBezTo>
                    <a:pt x="72" y="11"/>
                    <a:pt x="58" y="0"/>
                    <a:pt x="40" y="0"/>
                  </a:cubicBezTo>
                  <a:cubicBezTo>
                    <a:pt x="18" y="0"/>
                    <a:pt x="0" y="18"/>
                    <a:pt x="0" y="40"/>
                  </a:cubicBezTo>
                  <a:cubicBezTo>
                    <a:pt x="0" y="55"/>
                    <a:pt x="9" y="69"/>
                    <a:pt x="22" y="76"/>
                  </a:cubicBezTo>
                  <a:cubicBezTo>
                    <a:pt x="34" y="53"/>
                    <a:pt x="54" y="36"/>
                    <a:pt x="7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0" name="Freeform 22"/>
            <p:cNvSpPr>
              <a:spLocks/>
            </p:cNvSpPr>
            <p:nvPr/>
          </p:nvSpPr>
          <p:spPr bwMode="auto">
            <a:xfrm>
              <a:off x="6207125" y="4764088"/>
              <a:ext cx="212725" cy="211138"/>
            </a:xfrm>
            <a:custGeom>
              <a:avLst/>
              <a:gdLst>
                <a:gd name="T0" fmla="*/ 39 w 79"/>
                <a:gd name="T1" fmla="*/ 0 h 78"/>
                <a:gd name="T2" fmla="*/ 0 w 79"/>
                <a:gd name="T3" fmla="*/ 30 h 78"/>
                <a:gd name="T4" fmla="*/ 51 w 79"/>
                <a:gd name="T5" fmla="*/ 78 h 78"/>
                <a:gd name="T6" fmla="*/ 79 w 79"/>
                <a:gd name="T7" fmla="*/ 40 h 78"/>
                <a:gd name="T8" fmla="*/ 39 w 79"/>
                <a:gd name="T9" fmla="*/ 0 h 78"/>
              </a:gdLst>
              <a:ahLst/>
              <a:cxnLst>
                <a:cxn ang="0">
                  <a:pos x="T0" y="T1"/>
                </a:cxn>
                <a:cxn ang="0">
                  <a:pos x="T2" y="T3"/>
                </a:cxn>
                <a:cxn ang="0">
                  <a:pos x="T4" y="T5"/>
                </a:cxn>
                <a:cxn ang="0">
                  <a:pos x="T6" y="T7"/>
                </a:cxn>
                <a:cxn ang="0">
                  <a:pos x="T8" y="T9"/>
                </a:cxn>
              </a:cxnLst>
              <a:rect l="0" t="0" r="r" b="b"/>
              <a:pathLst>
                <a:path w="79" h="78">
                  <a:moveTo>
                    <a:pt x="39" y="0"/>
                  </a:moveTo>
                  <a:cubicBezTo>
                    <a:pt x="20" y="0"/>
                    <a:pt x="5" y="13"/>
                    <a:pt x="0" y="30"/>
                  </a:cubicBezTo>
                  <a:cubicBezTo>
                    <a:pt x="22" y="40"/>
                    <a:pt x="40" y="57"/>
                    <a:pt x="51" y="78"/>
                  </a:cubicBezTo>
                  <a:cubicBezTo>
                    <a:pt x="67" y="73"/>
                    <a:pt x="79" y="58"/>
                    <a:pt x="79" y="40"/>
                  </a:cubicBezTo>
                  <a:cubicBezTo>
                    <a:pt x="79" y="18"/>
                    <a:pt x="61"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1" name="Freeform 23"/>
            <p:cNvSpPr>
              <a:spLocks noEditPoints="1"/>
            </p:cNvSpPr>
            <p:nvPr/>
          </p:nvSpPr>
          <p:spPr bwMode="auto">
            <a:xfrm>
              <a:off x="5815013" y="4840288"/>
              <a:ext cx="539750" cy="539750"/>
            </a:xfrm>
            <a:custGeom>
              <a:avLst/>
              <a:gdLst>
                <a:gd name="T0" fmla="*/ 100 w 200"/>
                <a:gd name="T1" fmla="*/ 0 h 200"/>
                <a:gd name="T2" fmla="*/ 0 w 200"/>
                <a:gd name="T3" fmla="*/ 100 h 200"/>
                <a:gd name="T4" fmla="*/ 100 w 200"/>
                <a:gd name="T5" fmla="*/ 200 h 200"/>
                <a:gd name="T6" fmla="*/ 200 w 200"/>
                <a:gd name="T7" fmla="*/ 100 h 200"/>
                <a:gd name="T8" fmla="*/ 100 w 200"/>
                <a:gd name="T9" fmla="*/ 0 h 200"/>
                <a:gd name="T10" fmla="*/ 112 w 200"/>
                <a:gd name="T11" fmla="*/ 104 h 200"/>
                <a:gd name="T12" fmla="*/ 108 w 200"/>
                <a:gd name="T13" fmla="*/ 108 h 200"/>
                <a:gd name="T14" fmla="*/ 68 w 200"/>
                <a:gd name="T15" fmla="*/ 108 h 200"/>
                <a:gd name="T16" fmla="*/ 64 w 200"/>
                <a:gd name="T17" fmla="*/ 104 h 200"/>
                <a:gd name="T18" fmla="*/ 68 w 200"/>
                <a:gd name="T19" fmla="*/ 100 h 200"/>
                <a:gd name="T20" fmla="*/ 104 w 200"/>
                <a:gd name="T21" fmla="*/ 100 h 200"/>
                <a:gd name="T22" fmla="*/ 104 w 200"/>
                <a:gd name="T23" fmla="*/ 44 h 200"/>
                <a:gd name="T24" fmla="*/ 108 w 200"/>
                <a:gd name="T25" fmla="*/ 40 h 200"/>
                <a:gd name="T26" fmla="*/ 112 w 200"/>
                <a:gd name="T27" fmla="*/ 44 h 200"/>
                <a:gd name="T28" fmla="*/ 112 w 200"/>
                <a:gd name="T29" fmla="*/ 10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 h="200">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moveTo>
                    <a:pt x="112" y="104"/>
                  </a:moveTo>
                  <a:cubicBezTo>
                    <a:pt x="112" y="106"/>
                    <a:pt x="111" y="108"/>
                    <a:pt x="108" y="108"/>
                  </a:cubicBezTo>
                  <a:cubicBezTo>
                    <a:pt x="68" y="108"/>
                    <a:pt x="68" y="108"/>
                    <a:pt x="68" y="108"/>
                  </a:cubicBezTo>
                  <a:cubicBezTo>
                    <a:pt x="66" y="108"/>
                    <a:pt x="64" y="106"/>
                    <a:pt x="64" y="104"/>
                  </a:cubicBezTo>
                  <a:cubicBezTo>
                    <a:pt x="64" y="102"/>
                    <a:pt x="66" y="100"/>
                    <a:pt x="68" y="100"/>
                  </a:cubicBezTo>
                  <a:cubicBezTo>
                    <a:pt x="104" y="100"/>
                    <a:pt x="104" y="100"/>
                    <a:pt x="104" y="100"/>
                  </a:cubicBezTo>
                  <a:cubicBezTo>
                    <a:pt x="104" y="44"/>
                    <a:pt x="104" y="44"/>
                    <a:pt x="104" y="44"/>
                  </a:cubicBezTo>
                  <a:cubicBezTo>
                    <a:pt x="104" y="42"/>
                    <a:pt x="106" y="40"/>
                    <a:pt x="108" y="40"/>
                  </a:cubicBezTo>
                  <a:cubicBezTo>
                    <a:pt x="111" y="40"/>
                    <a:pt x="112" y="42"/>
                    <a:pt x="112" y="44"/>
                  </a:cubicBezTo>
                  <a:lnTo>
                    <a:pt x="11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69" name="Rectangle 68"/>
          <p:cNvSpPr/>
          <p:nvPr>
            <p:custDataLst>
              <p:tags r:id="rId2"/>
            </p:custDataLst>
          </p:nvPr>
        </p:nvSpPr>
        <p:spPr>
          <a:xfrm>
            <a:off x="6521263" y="2665331"/>
            <a:ext cx="2350400" cy="830997"/>
          </a:xfrm>
          <a:prstGeom prst="rect">
            <a:avLst/>
          </a:prstGeom>
        </p:spPr>
        <p:txBody>
          <a:bodyPr wrap="square" anchor="ctr">
            <a:spAutoFit/>
          </a:bodyPr>
          <a:lstStyle/>
          <a:p>
            <a:pPr algn="ctr"/>
            <a:r>
              <a:rPr lang="en-US" sz="1600" b="1" dirty="0" smtClean="0">
                <a:latin typeface="Calibri Light" pitchFamily="34" charset="0"/>
              </a:rPr>
              <a:t>FRA PERSONKOMPETANSE TIL</a:t>
            </a:r>
            <a:br>
              <a:rPr lang="en-US" sz="1600" b="1" dirty="0" smtClean="0">
                <a:latin typeface="Calibri Light" pitchFamily="34" charset="0"/>
              </a:rPr>
            </a:br>
            <a:r>
              <a:rPr lang="en-US" sz="1600" b="1" dirty="0" smtClean="0">
                <a:latin typeface="Calibri Light" pitchFamily="34" charset="0"/>
              </a:rPr>
              <a:t>STRUKTURKOMPETANSE</a:t>
            </a:r>
            <a:endParaRPr lang="en-US" sz="1600" b="1" dirty="0">
              <a:latin typeface="Calibri Light" pitchFamily="34" charset="0"/>
            </a:endParaRPr>
          </a:p>
        </p:txBody>
      </p:sp>
      <p:sp>
        <p:nvSpPr>
          <p:cNvPr id="2" name="Tittel 1"/>
          <p:cNvSpPr>
            <a:spLocks noGrp="1"/>
          </p:cNvSpPr>
          <p:nvPr>
            <p:ph type="title"/>
          </p:nvPr>
        </p:nvSpPr>
        <p:spPr/>
        <p:txBody>
          <a:bodyPr/>
          <a:lstStyle/>
          <a:p>
            <a:r>
              <a:rPr lang="nb-NO" dirty="0" smtClean="0"/>
              <a:t>Langsiktige effekter</a:t>
            </a:r>
            <a:endParaRPr lang="nb-NO" dirty="0"/>
          </a:p>
        </p:txBody>
      </p:sp>
      <p:sp>
        <p:nvSpPr>
          <p:cNvPr id="39" name="Rectangle 68"/>
          <p:cNvSpPr/>
          <p:nvPr>
            <p:custDataLst>
              <p:tags r:id="rId3"/>
            </p:custDataLst>
          </p:nvPr>
        </p:nvSpPr>
        <p:spPr>
          <a:xfrm>
            <a:off x="3480144" y="5411929"/>
            <a:ext cx="2350400" cy="1077218"/>
          </a:xfrm>
          <a:prstGeom prst="rect">
            <a:avLst/>
          </a:prstGeom>
        </p:spPr>
        <p:txBody>
          <a:bodyPr wrap="square" anchor="ctr">
            <a:spAutoFit/>
          </a:bodyPr>
          <a:lstStyle/>
          <a:p>
            <a:pPr algn="ctr"/>
            <a:r>
              <a:rPr lang="en-US" sz="1600" b="1" dirty="0" smtClean="0">
                <a:latin typeface="Calibri Light" pitchFamily="34" charset="0"/>
              </a:rPr>
              <a:t>FRA </a:t>
            </a:r>
            <a:r>
              <a:rPr lang="en-US" sz="1600" b="1" dirty="0" err="1" smtClean="0">
                <a:latin typeface="Calibri Light" pitchFamily="34" charset="0"/>
              </a:rPr>
              <a:t>Å</a:t>
            </a:r>
            <a:r>
              <a:rPr lang="en-US" sz="1600" b="1" dirty="0" smtClean="0">
                <a:latin typeface="Calibri Light" pitchFamily="34" charset="0"/>
              </a:rPr>
              <a:t> KJENNE TIL – </a:t>
            </a:r>
          </a:p>
          <a:p>
            <a:pPr algn="ctr"/>
            <a:r>
              <a:rPr lang="en-US" sz="1600" b="1" dirty="0" smtClean="0">
                <a:latin typeface="Calibri Light" pitchFamily="34" charset="0"/>
              </a:rPr>
              <a:t>TIL </a:t>
            </a:r>
            <a:r>
              <a:rPr lang="en-US" sz="1600" b="1" dirty="0" err="1" smtClean="0">
                <a:latin typeface="Calibri Light" pitchFamily="34" charset="0"/>
              </a:rPr>
              <a:t>Å</a:t>
            </a:r>
            <a:r>
              <a:rPr lang="en-US" sz="1600" b="1" dirty="0" smtClean="0">
                <a:latin typeface="Calibri Light" pitchFamily="34" charset="0"/>
              </a:rPr>
              <a:t> SAMARBEIDE I LANGSIKTIGE STRUKTURER</a:t>
            </a:r>
            <a:endParaRPr lang="en-US" sz="1600" b="1" dirty="0">
              <a:latin typeface="Calibri Light" pitchFamily="34" charset="0"/>
            </a:endParaRPr>
          </a:p>
        </p:txBody>
      </p:sp>
      <p:sp>
        <p:nvSpPr>
          <p:cNvPr id="40" name="Rectangle 68"/>
          <p:cNvSpPr/>
          <p:nvPr>
            <p:custDataLst>
              <p:tags r:id="rId4"/>
            </p:custDataLst>
          </p:nvPr>
        </p:nvSpPr>
        <p:spPr>
          <a:xfrm>
            <a:off x="454986" y="2665331"/>
            <a:ext cx="2350400" cy="830997"/>
          </a:xfrm>
          <a:prstGeom prst="rect">
            <a:avLst/>
          </a:prstGeom>
        </p:spPr>
        <p:txBody>
          <a:bodyPr wrap="square" anchor="ctr">
            <a:spAutoFit/>
          </a:bodyPr>
          <a:lstStyle/>
          <a:p>
            <a:pPr algn="ctr"/>
            <a:r>
              <a:rPr lang="en-US" sz="1600" b="1" dirty="0" smtClean="0">
                <a:latin typeface="Calibri Light" pitchFamily="34" charset="0"/>
              </a:rPr>
              <a:t>FRA TILFELDIGE INNOVASJONER TIL INNOVASJONSSYSTEM</a:t>
            </a:r>
            <a:endParaRPr lang="en-US" sz="1600" b="1" dirty="0">
              <a:latin typeface="Calibri Light" pitchFamily="34" charset="0"/>
            </a:endParaRPr>
          </a:p>
        </p:txBody>
      </p:sp>
    </p:spTree>
    <p:custDataLst>
      <p:tags r:id="rId1"/>
    </p:custDataLst>
    <p:extLst>
      <p:ext uri="{BB962C8B-B14F-4D97-AF65-F5344CB8AC3E}">
        <p14:creationId xmlns:p14="http://schemas.microsoft.com/office/powerpoint/2010/main" val="1688884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5" name="Plassholder for innhold 3"/>
          <p:cNvGraphicFramePr>
            <a:graphicFrameLocks/>
          </p:cNvGraphicFramePr>
          <p:nvPr>
            <p:extLst/>
          </p:nvPr>
        </p:nvGraphicFramePr>
        <p:xfrm>
          <a:off x="457200" y="404811"/>
          <a:ext cx="8229600" cy="5153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658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236"/>
          <p:cNvSpPr/>
          <p:nvPr/>
        </p:nvSpPr>
        <p:spPr>
          <a:xfrm>
            <a:off x="695469" y="2043626"/>
            <a:ext cx="1605463" cy="815608"/>
          </a:xfrm>
          <a:prstGeom prst="rect">
            <a:avLst/>
          </a:prstGeom>
        </p:spPr>
        <p:txBody>
          <a:bodyPr wrap="square">
            <a:spAutoFit/>
          </a:bodyPr>
          <a:lstStyle/>
          <a:p>
            <a:r>
              <a:rPr lang="nb-NO" sz="1400" b="1" dirty="0" smtClean="0">
                <a:latin typeface="Calibri Light" panose="020F0302020204030204" pitchFamily="34" charset="0"/>
              </a:rPr>
              <a:t>PRIS</a:t>
            </a:r>
            <a:endParaRPr lang="nb-NO" sz="1400" dirty="0" smtClean="0">
              <a:latin typeface="Calibri Light" pitchFamily="34" charset="0"/>
            </a:endParaRPr>
          </a:p>
          <a:p>
            <a:r>
              <a:rPr lang="nb-NO" sz="1100" dirty="0" smtClean="0">
                <a:latin typeface="Calibri Light" pitchFamily="34" charset="0"/>
              </a:rPr>
              <a:t>Det tas ut høy pris og det er betalingsvillighet for høyt prisede produkter</a:t>
            </a:r>
            <a:endParaRPr lang="nb-NO" sz="1100" dirty="0"/>
          </a:p>
        </p:txBody>
      </p:sp>
      <p:sp>
        <p:nvSpPr>
          <p:cNvPr id="238" name="Rectangle 237"/>
          <p:cNvSpPr/>
          <p:nvPr/>
        </p:nvSpPr>
        <p:spPr>
          <a:xfrm>
            <a:off x="695469" y="2975955"/>
            <a:ext cx="1691069" cy="646331"/>
          </a:xfrm>
          <a:prstGeom prst="rect">
            <a:avLst/>
          </a:prstGeom>
        </p:spPr>
        <p:txBody>
          <a:bodyPr wrap="square">
            <a:spAutoFit/>
          </a:bodyPr>
          <a:lstStyle/>
          <a:p>
            <a:r>
              <a:rPr lang="nb-NO" sz="1400" b="1" dirty="0" smtClean="0">
                <a:latin typeface="Calibri Light" panose="020F0302020204030204" pitchFamily="34" charset="0"/>
              </a:rPr>
              <a:t>PRODUKTER</a:t>
            </a:r>
            <a:endParaRPr lang="nb-NO" sz="1400" dirty="0" smtClean="0">
              <a:latin typeface="Calibri Light" pitchFamily="34" charset="0"/>
            </a:endParaRPr>
          </a:p>
          <a:p>
            <a:r>
              <a:rPr lang="nb-NO" sz="1100" dirty="0" smtClean="0">
                <a:latin typeface="Calibri Light" pitchFamily="34" charset="0"/>
              </a:rPr>
              <a:t>Vekst i antall produkter, pakker og ny etableringer</a:t>
            </a:r>
            <a:endParaRPr lang="nb-NO" sz="1100" dirty="0"/>
          </a:p>
        </p:txBody>
      </p:sp>
      <p:sp>
        <p:nvSpPr>
          <p:cNvPr id="239" name="Rectangle 238"/>
          <p:cNvSpPr/>
          <p:nvPr/>
        </p:nvSpPr>
        <p:spPr>
          <a:xfrm>
            <a:off x="695469" y="3800709"/>
            <a:ext cx="1605463" cy="815608"/>
          </a:xfrm>
          <a:prstGeom prst="rect">
            <a:avLst/>
          </a:prstGeom>
        </p:spPr>
        <p:txBody>
          <a:bodyPr wrap="square">
            <a:spAutoFit/>
          </a:bodyPr>
          <a:lstStyle/>
          <a:p>
            <a:r>
              <a:rPr lang="nb-NO" sz="1400" b="1" dirty="0" smtClean="0">
                <a:latin typeface="Calibri Light" panose="020F0302020204030204" pitchFamily="34" charset="0"/>
              </a:rPr>
              <a:t>OMSETNING</a:t>
            </a:r>
            <a:endParaRPr lang="nb-NO" sz="1400" dirty="0" smtClean="0">
              <a:latin typeface="Calibri Light" pitchFamily="34" charset="0"/>
            </a:endParaRPr>
          </a:p>
          <a:p>
            <a:r>
              <a:rPr lang="nb-NO" sz="1100" dirty="0" smtClean="0">
                <a:latin typeface="Calibri Light" pitchFamily="34" charset="0"/>
              </a:rPr>
              <a:t>Økt med 300 % de 4 siste årene, forbruket nå over 2 500 </a:t>
            </a:r>
            <a:r>
              <a:rPr lang="nb-NO" sz="1100" dirty="0" err="1" smtClean="0">
                <a:latin typeface="Calibri Light" pitchFamily="34" charset="0"/>
              </a:rPr>
              <a:t>p.p.p</a:t>
            </a:r>
            <a:r>
              <a:rPr lang="nb-NO" sz="1100" dirty="0" smtClean="0">
                <a:latin typeface="Calibri Light" pitchFamily="34" charset="0"/>
              </a:rPr>
              <a:t>. døgn</a:t>
            </a:r>
            <a:endParaRPr lang="nb-NO" sz="1100" dirty="0"/>
          </a:p>
        </p:txBody>
      </p:sp>
      <p:sp>
        <p:nvSpPr>
          <p:cNvPr id="240" name="Rectangle 239"/>
          <p:cNvSpPr/>
          <p:nvPr/>
        </p:nvSpPr>
        <p:spPr>
          <a:xfrm>
            <a:off x="695469" y="4733038"/>
            <a:ext cx="1691069" cy="815608"/>
          </a:xfrm>
          <a:prstGeom prst="rect">
            <a:avLst/>
          </a:prstGeom>
        </p:spPr>
        <p:txBody>
          <a:bodyPr wrap="square">
            <a:spAutoFit/>
          </a:bodyPr>
          <a:lstStyle/>
          <a:p>
            <a:r>
              <a:rPr lang="nb-NO" sz="1400" b="1" dirty="0" smtClean="0">
                <a:latin typeface="Calibri Light" panose="020F0302020204030204" pitchFamily="34" charset="0"/>
              </a:rPr>
              <a:t>KOMPETANSE</a:t>
            </a:r>
            <a:endParaRPr lang="nb-NO" sz="1400" dirty="0" smtClean="0">
              <a:latin typeface="Calibri Light" pitchFamily="34" charset="0"/>
            </a:endParaRPr>
          </a:p>
          <a:p>
            <a:r>
              <a:rPr lang="nb-NO" sz="1100" dirty="0" smtClean="0">
                <a:latin typeface="Calibri Light" pitchFamily="34" charset="0"/>
              </a:rPr>
              <a:t>Noen behov er dekket gjennom, fortsatt mye ugjort</a:t>
            </a:r>
            <a:endParaRPr lang="nb-NO" sz="1100" dirty="0"/>
          </a:p>
        </p:txBody>
      </p:sp>
      <p:sp>
        <p:nvSpPr>
          <p:cNvPr id="245" name="Rectangle 244"/>
          <p:cNvSpPr/>
          <p:nvPr/>
        </p:nvSpPr>
        <p:spPr>
          <a:xfrm>
            <a:off x="6842468" y="2043626"/>
            <a:ext cx="1605463" cy="677108"/>
          </a:xfrm>
          <a:prstGeom prst="rect">
            <a:avLst/>
          </a:prstGeom>
        </p:spPr>
        <p:txBody>
          <a:bodyPr wrap="square">
            <a:spAutoFit/>
          </a:bodyPr>
          <a:lstStyle/>
          <a:p>
            <a:pPr algn="r"/>
            <a:r>
              <a:rPr lang="nb-NO" sz="1400" b="1" dirty="0" smtClean="0">
                <a:latin typeface="Calibri Light" panose="020F0302020204030204" pitchFamily="34" charset="0"/>
              </a:rPr>
              <a:t>POTENSIAL</a:t>
            </a:r>
            <a:endParaRPr lang="nb-NO" sz="1400" dirty="0" smtClean="0">
              <a:latin typeface="Calibri Light" pitchFamily="34" charset="0"/>
            </a:endParaRPr>
          </a:p>
          <a:p>
            <a:pPr algn="r"/>
            <a:r>
              <a:rPr lang="nb-NO" sz="1200" dirty="0" smtClean="0">
                <a:latin typeface="Calibri Light" pitchFamily="34" charset="0"/>
              </a:rPr>
              <a:t>Er stort – 7,4 </a:t>
            </a:r>
            <a:r>
              <a:rPr lang="nb-NO" sz="1200" dirty="0" err="1" smtClean="0">
                <a:latin typeface="Calibri Light" pitchFamily="34" charset="0"/>
              </a:rPr>
              <a:t>mill</a:t>
            </a:r>
            <a:r>
              <a:rPr lang="nb-NO" sz="1200" dirty="0" smtClean="0">
                <a:latin typeface="Calibri Light" pitchFamily="34" charset="0"/>
              </a:rPr>
              <a:t> i DE, UK og J </a:t>
            </a:r>
            <a:endParaRPr lang="nb-NO" sz="1200" dirty="0"/>
          </a:p>
        </p:txBody>
      </p:sp>
      <p:sp>
        <p:nvSpPr>
          <p:cNvPr id="246" name="Rectangle 245"/>
          <p:cNvSpPr/>
          <p:nvPr/>
        </p:nvSpPr>
        <p:spPr>
          <a:xfrm>
            <a:off x="6842468" y="2975955"/>
            <a:ext cx="1605463" cy="815608"/>
          </a:xfrm>
          <a:prstGeom prst="rect">
            <a:avLst/>
          </a:prstGeom>
        </p:spPr>
        <p:txBody>
          <a:bodyPr wrap="square">
            <a:spAutoFit/>
          </a:bodyPr>
          <a:lstStyle/>
          <a:p>
            <a:pPr algn="r"/>
            <a:r>
              <a:rPr lang="nb-NO" sz="1400" b="1" dirty="0" smtClean="0">
                <a:latin typeface="Calibri Light" panose="020F0302020204030204" pitchFamily="34" charset="0"/>
              </a:rPr>
              <a:t>KVALITET</a:t>
            </a:r>
            <a:endParaRPr lang="nb-NO" sz="1400" dirty="0" smtClean="0">
              <a:latin typeface="Calibri Light" pitchFamily="34" charset="0"/>
            </a:endParaRPr>
          </a:p>
          <a:p>
            <a:pPr algn="r"/>
            <a:r>
              <a:rPr lang="nb-NO" sz="1100" dirty="0" smtClean="0">
                <a:latin typeface="Calibri Light" pitchFamily="34" charset="0"/>
              </a:rPr>
              <a:t>God, varierende til useriøs, Nasjonalt Kvalitetssystem</a:t>
            </a:r>
            <a:endParaRPr lang="nb-NO" sz="1100" dirty="0"/>
          </a:p>
        </p:txBody>
      </p:sp>
      <p:sp>
        <p:nvSpPr>
          <p:cNvPr id="247" name="Rectangle 246"/>
          <p:cNvSpPr/>
          <p:nvPr/>
        </p:nvSpPr>
        <p:spPr>
          <a:xfrm>
            <a:off x="6632554" y="3800709"/>
            <a:ext cx="1815378" cy="830997"/>
          </a:xfrm>
          <a:prstGeom prst="rect">
            <a:avLst/>
          </a:prstGeom>
        </p:spPr>
        <p:txBody>
          <a:bodyPr wrap="square">
            <a:spAutoFit/>
          </a:bodyPr>
          <a:lstStyle/>
          <a:p>
            <a:pPr algn="r"/>
            <a:r>
              <a:rPr lang="nb-NO" sz="1400" b="1" dirty="0" smtClean="0">
                <a:latin typeface="Calibri Light" panose="020F0302020204030204" pitchFamily="34" charset="0"/>
              </a:rPr>
              <a:t>DISTRIBUSJON</a:t>
            </a:r>
            <a:endParaRPr lang="nb-NO" sz="1400" dirty="0" smtClean="0">
              <a:latin typeface="Calibri Light" pitchFamily="34" charset="0"/>
            </a:endParaRPr>
          </a:p>
          <a:p>
            <a:pPr algn="r"/>
            <a:r>
              <a:rPr lang="nb-NO" sz="1100" dirty="0" smtClean="0">
                <a:latin typeface="Calibri Light" pitchFamily="34" charset="0"/>
              </a:rPr>
              <a:t>Mange kanaler åpnet i Europeiske markeder, nå Asia</a:t>
            </a:r>
            <a:r>
              <a:rPr lang="nb-NO" sz="1200" dirty="0" smtClean="0">
                <a:latin typeface="Calibri Light" pitchFamily="34" charset="0"/>
              </a:rPr>
              <a:t> </a:t>
            </a:r>
            <a:endParaRPr lang="nb-NO" sz="1200" dirty="0"/>
          </a:p>
        </p:txBody>
      </p:sp>
      <p:sp>
        <p:nvSpPr>
          <p:cNvPr id="248" name="Rectangle 247"/>
          <p:cNvSpPr/>
          <p:nvPr/>
        </p:nvSpPr>
        <p:spPr>
          <a:xfrm>
            <a:off x="6842468" y="4733038"/>
            <a:ext cx="1605463" cy="815608"/>
          </a:xfrm>
          <a:prstGeom prst="rect">
            <a:avLst/>
          </a:prstGeom>
        </p:spPr>
        <p:txBody>
          <a:bodyPr wrap="square">
            <a:spAutoFit/>
          </a:bodyPr>
          <a:lstStyle/>
          <a:p>
            <a:pPr algn="r"/>
            <a:r>
              <a:rPr lang="nb-NO" sz="1400" b="1" dirty="0" smtClean="0">
                <a:latin typeface="Calibri Light" panose="020F0302020204030204" pitchFamily="34" charset="0"/>
              </a:rPr>
              <a:t>NY KUNNSKAP</a:t>
            </a:r>
            <a:endParaRPr lang="nb-NO" sz="1400" dirty="0" smtClean="0">
              <a:latin typeface="Calibri Light" pitchFamily="34" charset="0"/>
            </a:endParaRPr>
          </a:p>
          <a:p>
            <a:pPr algn="r"/>
            <a:r>
              <a:rPr lang="nb-NO" sz="1100" dirty="0" smtClean="0">
                <a:latin typeface="Calibri Light" pitchFamily="34" charset="0"/>
              </a:rPr>
              <a:t>FoU-Winter, Segmenteringsmodell, andre FoU-prosjekter</a:t>
            </a:r>
            <a:endParaRPr lang="nb-NO" sz="1100" dirty="0"/>
          </a:p>
        </p:txBody>
      </p:sp>
      <p:sp>
        <p:nvSpPr>
          <p:cNvPr id="26" name="Oval 25"/>
          <p:cNvSpPr/>
          <p:nvPr/>
        </p:nvSpPr>
        <p:spPr>
          <a:xfrm>
            <a:off x="3268135" y="2655637"/>
            <a:ext cx="2613632" cy="2613631"/>
          </a:xfrm>
          <a:prstGeom prst="ellipse">
            <a:avLst/>
          </a:prstGeom>
          <a:noFill/>
          <a:ln w="38100" cap="rnd">
            <a:solidFill>
              <a:srgbClr val="D6DAD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solidFill>
                <a:schemeClr val="tx1"/>
              </a:solidFill>
            </a:endParaRPr>
          </a:p>
        </p:txBody>
      </p:sp>
      <p:grpSp>
        <p:nvGrpSpPr>
          <p:cNvPr id="215" name="Group 214"/>
          <p:cNvGrpSpPr/>
          <p:nvPr/>
        </p:nvGrpSpPr>
        <p:grpSpPr>
          <a:xfrm>
            <a:off x="4063891" y="3259722"/>
            <a:ext cx="1112060" cy="1112060"/>
            <a:chOff x="930222" y="2819400"/>
            <a:chExt cx="1219200" cy="1219200"/>
          </a:xfrm>
        </p:grpSpPr>
        <p:sp>
          <p:nvSpPr>
            <p:cNvPr id="216" name="Oval 215"/>
            <p:cNvSpPr/>
            <p:nvPr/>
          </p:nvSpPr>
          <p:spPr>
            <a:xfrm>
              <a:off x="930222" y="2819400"/>
              <a:ext cx="1219200" cy="121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solidFill>
                  <a:schemeClr val="tx1"/>
                </a:solidFill>
              </a:endParaRPr>
            </a:p>
          </p:txBody>
        </p:sp>
        <p:sp>
          <p:nvSpPr>
            <p:cNvPr id="217" name="Oval 216"/>
            <p:cNvSpPr/>
            <p:nvPr/>
          </p:nvSpPr>
          <p:spPr>
            <a:xfrm>
              <a:off x="1015387" y="2904565"/>
              <a:ext cx="1048871" cy="1048871"/>
            </a:xfrm>
            <a:prstGeom prst="ellipse">
              <a:avLst/>
            </a:prstGeom>
            <a:solidFill>
              <a:srgbClr val="E74C3C"/>
            </a:solidFill>
            <a:ln w="38100">
              <a:solidFill>
                <a:srgbClr val="D6D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dirty="0">
                <a:solidFill>
                  <a:schemeClr val="tx1"/>
                </a:solidFill>
              </a:endParaRPr>
            </a:p>
          </p:txBody>
        </p:sp>
      </p:grpSp>
      <p:sp>
        <p:nvSpPr>
          <p:cNvPr id="190" name="Oval 189"/>
          <p:cNvSpPr/>
          <p:nvPr/>
        </p:nvSpPr>
        <p:spPr>
          <a:xfrm>
            <a:off x="2915368" y="3481909"/>
            <a:ext cx="882904" cy="85055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err="1" smtClean="0">
                <a:solidFill>
                  <a:schemeClr val="bg1"/>
                </a:solidFill>
              </a:rPr>
              <a:t>Distri-busjon</a:t>
            </a:r>
            <a:endParaRPr lang="nb-NO" sz="1000" b="1" dirty="0">
              <a:solidFill>
                <a:schemeClr val="bg1"/>
              </a:solidFill>
            </a:endParaRPr>
          </a:p>
        </p:txBody>
      </p:sp>
      <p:sp>
        <p:nvSpPr>
          <p:cNvPr id="199" name="Oval 198"/>
          <p:cNvSpPr/>
          <p:nvPr/>
        </p:nvSpPr>
        <p:spPr>
          <a:xfrm>
            <a:off x="5494514" y="3481909"/>
            <a:ext cx="882904" cy="85055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smtClean="0">
                <a:solidFill>
                  <a:schemeClr val="bg1"/>
                </a:solidFill>
              </a:rPr>
              <a:t>Om-setning</a:t>
            </a:r>
            <a:endParaRPr lang="nb-NO" sz="1000" b="1" dirty="0">
              <a:solidFill>
                <a:schemeClr val="bg1"/>
              </a:solidFill>
            </a:endParaRPr>
          </a:p>
        </p:txBody>
      </p:sp>
      <p:sp>
        <p:nvSpPr>
          <p:cNvPr id="152" name="Oval 151"/>
          <p:cNvSpPr/>
          <p:nvPr/>
        </p:nvSpPr>
        <p:spPr>
          <a:xfrm>
            <a:off x="3307530" y="2643708"/>
            <a:ext cx="882904" cy="85055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smtClean="0">
                <a:solidFill>
                  <a:schemeClr val="bg1"/>
                </a:solidFill>
              </a:rPr>
              <a:t>Ny </a:t>
            </a:r>
            <a:r>
              <a:rPr lang="nb-NO" sz="1000" b="1" dirty="0" err="1" smtClean="0">
                <a:solidFill>
                  <a:schemeClr val="bg1"/>
                </a:solidFill>
              </a:rPr>
              <a:t>kunn</a:t>
            </a:r>
            <a:r>
              <a:rPr lang="nb-NO" sz="1000" b="1" dirty="0" smtClean="0">
                <a:solidFill>
                  <a:schemeClr val="bg1"/>
                </a:solidFill>
              </a:rPr>
              <a:t>-skap</a:t>
            </a:r>
            <a:endParaRPr lang="nb-NO" sz="1000" b="1" dirty="0">
              <a:solidFill>
                <a:schemeClr val="bg1"/>
              </a:solidFill>
            </a:endParaRPr>
          </a:p>
        </p:txBody>
      </p:sp>
      <p:sp>
        <p:nvSpPr>
          <p:cNvPr id="193" name="Oval 192"/>
          <p:cNvSpPr/>
          <p:nvPr/>
        </p:nvSpPr>
        <p:spPr>
          <a:xfrm>
            <a:off x="3307530" y="4320109"/>
            <a:ext cx="882904" cy="85055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smtClean="0">
                <a:solidFill>
                  <a:schemeClr val="bg1"/>
                </a:solidFill>
              </a:rPr>
              <a:t>Kvalitet</a:t>
            </a:r>
            <a:endParaRPr lang="nb-NO" sz="1000" b="1" dirty="0">
              <a:solidFill>
                <a:schemeClr val="bg1"/>
              </a:solidFill>
            </a:endParaRPr>
          </a:p>
        </p:txBody>
      </p:sp>
      <p:sp>
        <p:nvSpPr>
          <p:cNvPr id="196" name="Oval 195"/>
          <p:cNvSpPr/>
          <p:nvPr/>
        </p:nvSpPr>
        <p:spPr>
          <a:xfrm>
            <a:off x="5033265" y="2636996"/>
            <a:ext cx="882904" cy="85055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smtClean="0">
                <a:solidFill>
                  <a:schemeClr val="bg1"/>
                </a:solidFill>
              </a:rPr>
              <a:t>Produkt</a:t>
            </a:r>
            <a:endParaRPr lang="nb-NO" sz="1000" b="1" dirty="0">
              <a:solidFill>
                <a:schemeClr val="bg1"/>
              </a:solidFill>
            </a:endParaRPr>
          </a:p>
        </p:txBody>
      </p:sp>
      <p:sp>
        <p:nvSpPr>
          <p:cNvPr id="202" name="Oval 201"/>
          <p:cNvSpPr/>
          <p:nvPr/>
        </p:nvSpPr>
        <p:spPr>
          <a:xfrm>
            <a:off x="5033265" y="4326822"/>
            <a:ext cx="882904" cy="85055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smtClean="0">
                <a:solidFill>
                  <a:schemeClr val="bg1"/>
                </a:solidFill>
              </a:rPr>
              <a:t>Komp</a:t>
            </a:r>
            <a:endParaRPr lang="nb-NO" sz="1000" b="1" dirty="0">
              <a:solidFill>
                <a:schemeClr val="bg1"/>
              </a:solidFill>
            </a:endParaRPr>
          </a:p>
        </p:txBody>
      </p:sp>
      <p:sp>
        <p:nvSpPr>
          <p:cNvPr id="205" name="Oval 204"/>
          <p:cNvSpPr/>
          <p:nvPr/>
        </p:nvSpPr>
        <p:spPr>
          <a:xfrm>
            <a:off x="4170397" y="4757205"/>
            <a:ext cx="967520" cy="85055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smtClean="0">
                <a:solidFill>
                  <a:schemeClr val="bg1"/>
                </a:solidFill>
              </a:rPr>
              <a:t>Potensial</a:t>
            </a:r>
            <a:endParaRPr lang="nb-NO" sz="1000" b="1" dirty="0">
              <a:solidFill>
                <a:schemeClr val="bg1"/>
              </a:solidFill>
            </a:endParaRPr>
          </a:p>
        </p:txBody>
      </p:sp>
      <p:sp>
        <p:nvSpPr>
          <p:cNvPr id="208" name="Oval 207"/>
          <p:cNvSpPr/>
          <p:nvPr/>
        </p:nvSpPr>
        <p:spPr>
          <a:xfrm>
            <a:off x="4170397" y="2206613"/>
            <a:ext cx="882904" cy="85055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dirty="0" smtClean="0">
                <a:solidFill>
                  <a:schemeClr val="bg1"/>
                </a:solidFill>
              </a:rPr>
              <a:t>Pris</a:t>
            </a:r>
            <a:endParaRPr lang="nb-NO" sz="1000" b="1" dirty="0">
              <a:solidFill>
                <a:schemeClr val="bg1"/>
              </a:solidFill>
            </a:endParaRPr>
          </a:p>
        </p:txBody>
      </p:sp>
      <p:sp>
        <p:nvSpPr>
          <p:cNvPr id="214" name="Rectangle 213"/>
          <p:cNvSpPr/>
          <p:nvPr/>
        </p:nvSpPr>
        <p:spPr>
          <a:xfrm>
            <a:off x="4163969" y="3426737"/>
            <a:ext cx="941884" cy="738664"/>
          </a:xfrm>
          <a:prstGeom prst="rect">
            <a:avLst/>
          </a:prstGeom>
        </p:spPr>
        <p:txBody>
          <a:bodyPr wrap="square">
            <a:spAutoFit/>
          </a:bodyPr>
          <a:lstStyle/>
          <a:p>
            <a:pPr algn="ctr"/>
            <a:r>
              <a:rPr lang="nb-NO" sz="1400" b="1" dirty="0" smtClean="0">
                <a:solidFill>
                  <a:schemeClr val="bg1"/>
                </a:solidFill>
                <a:latin typeface="Calibri Light" panose="020F0302020204030204" pitchFamily="34" charset="0"/>
              </a:rPr>
              <a:t>ØKT</a:t>
            </a:r>
          </a:p>
          <a:p>
            <a:pPr algn="ctr"/>
            <a:r>
              <a:rPr lang="nb-NO" sz="1400" b="1" dirty="0" smtClean="0">
                <a:solidFill>
                  <a:schemeClr val="bg1"/>
                </a:solidFill>
                <a:latin typeface="Calibri Light" panose="020F0302020204030204" pitchFamily="34" charset="0"/>
              </a:rPr>
              <a:t>VERDI-SKAPING</a:t>
            </a:r>
            <a:endParaRPr lang="nb-NO" sz="1400" b="1" dirty="0">
              <a:solidFill>
                <a:schemeClr val="bg1"/>
              </a:solidFill>
            </a:endParaRPr>
          </a:p>
        </p:txBody>
      </p:sp>
      <p:sp>
        <p:nvSpPr>
          <p:cNvPr id="218" name="Oval 217"/>
          <p:cNvSpPr/>
          <p:nvPr/>
        </p:nvSpPr>
        <p:spPr>
          <a:xfrm>
            <a:off x="3194163" y="2686616"/>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8</a:t>
            </a:r>
            <a:endParaRPr lang="nb-NO" sz="1050" dirty="0">
              <a:solidFill>
                <a:schemeClr val="tx1"/>
              </a:solidFill>
              <a:latin typeface="Calibri Light" panose="020F0302020204030204" pitchFamily="34" charset="0"/>
            </a:endParaRPr>
          </a:p>
        </p:txBody>
      </p:sp>
      <p:sp>
        <p:nvSpPr>
          <p:cNvPr id="219" name="Oval 218"/>
          <p:cNvSpPr/>
          <p:nvPr/>
        </p:nvSpPr>
        <p:spPr>
          <a:xfrm>
            <a:off x="5680014" y="2641646"/>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2</a:t>
            </a:r>
            <a:endParaRPr lang="nb-NO" sz="1050" dirty="0">
              <a:solidFill>
                <a:schemeClr val="tx1"/>
              </a:solidFill>
              <a:latin typeface="Calibri Light" panose="020F0302020204030204" pitchFamily="34" charset="0"/>
            </a:endParaRPr>
          </a:p>
        </p:txBody>
      </p:sp>
      <p:sp>
        <p:nvSpPr>
          <p:cNvPr id="220" name="Oval 219"/>
          <p:cNvSpPr/>
          <p:nvPr/>
        </p:nvSpPr>
        <p:spPr>
          <a:xfrm>
            <a:off x="4513039" y="2056713"/>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1</a:t>
            </a:r>
            <a:endParaRPr lang="nb-NO" sz="1050" dirty="0">
              <a:solidFill>
                <a:schemeClr val="tx1"/>
              </a:solidFill>
              <a:latin typeface="Calibri Light" panose="020F0302020204030204" pitchFamily="34" charset="0"/>
            </a:endParaRPr>
          </a:p>
        </p:txBody>
      </p:sp>
      <p:sp>
        <p:nvSpPr>
          <p:cNvPr id="221" name="Oval 220"/>
          <p:cNvSpPr/>
          <p:nvPr/>
        </p:nvSpPr>
        <p:spPr>
          <a:xfrm>
            <a:off x="4532363" y="5438528"/>
            <a:ext cx="315686" cy="304118"/>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smtClean="0">
                <a:solidFill>
                  <a:schemeClr val="tx1"/>
                </a:solidFill>
                <a:latin typeface="Calibri Light" panose="020F0302020204030204" pitchFamily="34" charset="0"/>
              </a:rPr>
              <a:t>5</a:t>
            </a:r>
            <a:endParaRPr lang="nb-NO" sz="1200" dirty="0">
              <a:solidFill>
                <a:schemeClr val="tx1"/>
              </a:solidFill>
              <a:latin typeface="Calibri Light" panose="020F0302020204030204" pitchFamily="34" charset="0"/>
            </a:endParaRPr>
          </a:p>
        </p:txBody>
      </p:sp>
      <p:sp>
        <p:nvSpPr>
          <p:cNvPr id="222" name="Oval 221"/>
          <p:cNvSpPr/>
          <p:nvPr/>
        </p:nvSpPr>
        <p:spPr>
          <a:xfrm>
            <a:off x="2763813" y="3770194"/>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7</a:t>
            </a:r>
            <a:endParaRPr lang="nb-NO" sz="1050" dirty="0">
              <a:solidFill>
                <a:schemeClr val="tx1"/>
              </a:solidFill>
              <a:latin typeface="Calibri Light" panose="020F0302020204030204" pitchFamily="34" charset="0"/>
            </a:endParaRPr>
          </a:p>
        </p:txBody>
      </p:sp>
      <p:sp>
        <p:nvSpPr>
          <p:cNvPr id="223" name="Oval 222"/>
          <p:cNvSpPr/>
          <p:nvPr/>
        </p:nvSpPr>
        <p:spPr>
          <a:xfrm>
            <a:off x="6205530" y="3755204"/>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3</a:t>
            </a:r>
            <a:endParaRPr lang="nb-NO" sz="1050" dirty="0">
              <a:solidFill>
                <a:schemeClr val="tx1"/>
              </a:solidFill>
              <a:latin typeface="Calibri Light" panose="020F0302020204030204" pitchFamily="34" charset="0"/>
            </a:endParaRPr>
          </a:p>
        </p:txBody>
      </p:sp>
      <p:sp>
        <p:nvSpPr>
          <p:cNvPr id="224" name="Oval 223"/>
          <p:cNvSpPr/>
          <p:nvPr/>
        </p:nvSpPr>
        <p:spPr>
          <a:xfrm>
            <a:off x="3254123" y="4879485"/>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6</a:t>
            </a:r>
            <a:endParaRPr lang="nb-NO" sz="1050" dirty="0">
              <a:solidFill>
                <a:schemeClr val="tx1"/>
              </a:solidFill>
              <a:latin typeface="Calibri Light" panose="020F0302020204030204" pitchFamily="34" charset="0"/>
            </a:endParaRPr>
          </a:p>
        </p:txBody>
      </p:sp>
      <p:sp>
        <p:nvSpPr>
          <p:cNvPr id="225" name="Oval 224"/>
          <p:cNvSpPr/>
          <p:nvPr/>
        </p:nvSpPr>
        <p:spPr>
          <a:xfrm>
            <a:off x="5650034" y="4849505"/>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4</a:t>
            </a:r>
            <a:endParaRPr lang="nb-NO" sz="1050" dirty="0">
              <a:solidFill>
                <a:schemeClr val="tx1"/>
              </a:solidFill>
              <a:latin typeface="Calibri Light" panose="020F0302020204030204" pitchFamily="34" charset="0"/>
            </a:endParaRPr>
          </a:p>
        </p:txBody>
      </p:sp>
      <p:sp>
        <p:nvSpPr>
          <p:cNvPr id="308" name="Oval 307"/>
          <p:cNvSpPr/>
          <p:nvPr/>
        </p:nvSpPr>
        <p:spPr>
          <a:xfrm>
            <a:off x="381676" y="2075985"/>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1</a:t>
            </a:r>
            <a:endParaRPr lang="nb-NO" sz="1050" dirty="0">
              <a:solidFill>
                <a:schemeClr val="tx1"/>
              </a:solidFill>
              <a:latin typeface="Calibri Light" panose="020F0302020204030204" pitchFamily="34" charset="0"/>
            </a:endParaRPr>
          </a:p>
        </p:txBody>
      </p:sp>
      <p:sp>
        <p:nvSpPr>
          <p:cNvPr id="309" name="Oval 308"/>
          <p:cNvSpPr/>
          <p:nvPr/>
        </p:nvSpPr>
        <p:spPr>
          <a:xfrm>
            <a:off x="381676" y="2949403"/>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2</a:t>
            </a:r>
            <a:endParaRPr lang="nb-NO" sz="1050" dirty="0">
              <a:solidFill>
                <a:schemeClr val="tx1"/>
              </a:solidFill>
              <a:latin typeface="Calibri Light" panose="020F0302020204030204" pitchFamily="34" charset="0"/>
            </a:endParaRPr>
          </a:p>
        </p:txBody>
      </p:sp>
      <p:sp>
        <p:nvSpPr>
          <p:cNvPr id="310" name="Oval 309"/>
          <p:cNvSpPr/>
          <p:nvPr/>
        </p:nvSpPr>
        <p:spPr>
          <a:xfrm>
            <a:off x="381676" y="3822821"/>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3</a:t>
            </a:r>
            <a:endParaRPr lang="nb-NO" sz="1050" dirty="0">
              <a:solidFill>
                <a:schemeClr val="tx1"/>
              </a:solidFill>
              <a:latin typeface="Calibri Light" panose="020F0302020204030204" pitchFamily="34" charset="0"/>
            </a:endParaRPr>
          </a:p>
        </p:txBody>
      </p:sp>
      <p:sp>
        <p:nvSpPr>
          <p:cNvPr id="311" name="Oval 310"/>
          <p:cNvSpPr/>
          <p:nvPr/>
        </p:nvSpPr>
        <p:spPr>
          <a:xfrm>
            <a:off x="381676" y="4696239"/>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4</a:t>
            </a:r>
            <a:endParaRPr lang="nb-NO" sz="1050" dirty="0">
              <a:solidFill>
                <a:schemeClr val="tx1"/>
              </a:solidFill>
              <a:latin typeface="Calibri Light" panose="020F0302020204030204" pitchFamily="34" charset="0"/>
            </a:endParaRPr>
          </a:p>
        </p:txBody>
      </p:sp>
      <p:sp>
        <p:nvSpPr>
          <p:cNvPr id="312" name="Oval 311"/>
          <p:cNvSpPr/>
          <p:nvPr/>
        </p:nvSpPr>
        <p:spPr>
          <a:xfrm>
            <a:off x="8499857" y="2075985"/>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5</a:t>
            </a:r>
            <a:endParaRPr lang="nb-NO" sz="1050" dirty="0">
              <a:solidFill>
                <a:schemeClr val="tx1"/>
              </a:solidFill>
              <a:latin typeface="Calibri Light" panose="020F0302020204030204" pitchFamily="34" charset="0"/>
            </a:endParaRPr>
          </a:p>
        </p:txBody>
      </p:sp>
      <p:sp>
        <p:nvSpPr>
          <p:cNvPr id="313" name="Oval 312"/>
          <p:cNvSpPr/>
          <p:nvPr/>
        </p:nvSpPr>
        <p:spPr>
          <a:xfrm>
            <a:off x="8499857" y="2949403"/>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6</a:t>
            </a:r>
            <a:endParaRPr lang="nb-NO" sz="1050" dirty="0">
              <a:solidFill>
                <a:schemeClr val="tx1"/>
              </a:solidFill>
              <a:latin typeface="Calibri Light" panose="020F0302020204030204" pitchFamily="34" charset="0"/>
            </a:endParaRPr>
          </a:p>
        </p:txBody>
      </p:sp>
      <p:sp>
        <p:nvSpPr>
          <p:cNvPr id="314" name="Oval 313"/>
          <p:cNvSpPr/>
          <p:nvPr/>
        </p:nvSpPr>
        <p:spPr>
          <a:xfrm>
            <a:off x="8499857" y="3822821"/>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7</a:t>
            </a:r>
            <a:endParaRPr lang="nb-NO" sz="1050" dirty="0">
              <a:solidFill>
                <a:schemeClr val="tx1"/>
              </a:solidFill>
              <a:latin typeface="Calibri Light" panose="020F0302020204030204" pitchFamily="34" charset="0"/>
            </a:endParaRPr>
          </a:p>
        </p:txBody>
      </p:sp>
      <p:sp>
        <p:nvSpPr>
          <p:cNvPr id="315" name="Oval 314"/>
          <p:cNvSpPr/>
          <p:nvPr/>
        </p:nvSpPr>
        <p:spPr>
          <a:xfrm>
            <a:off x="8499857" y="4696239"/>
            <a:ext cx="264597" cy="264597"/>
          </a:xfrm>
          <a:prstGeom prst="ellipse">
            <a:avLst/>
          </a:prstGeom>
          <a:solidFill>
            <a:srgbClr val="EEEEF2"/>
          </a:solidFill>
          <a:ln w="38100">
            <a:solidFill>
              <a:srgbClr val="7F8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50" dirty="0" smtClean="0">
                <a:solidFill>
                  <a:schemeClr val="tx1"/>
                </a:solidFill>
                <a:latin typeface="Calibri Light" panose="020F0302020204030204" pitchFamily="34" charset="0"/>
              </a:rPr>
              <a:t>8</a:t>
            </a:r>
            <a:endParaRPr lang="nb-NO" sz="1050" dirty="0">
              <a:solidFill>
                <a:schemeClr val="tx1"/>
              </a:solidFill>
              <a:latin typeface="Calibri Light" panose="020F0302020204030204" pitchFamily="34" charset="0"/>
            </a:endParaRPr>
          </a:p>
        </p:txBody>
      </p:sp>
      <p:sp>
        <p:nvSpPr>
          <p:cNvPr id="6" name="Tittel 5"/>
          <p:cNvSpPr>
            <a:spLocks noGrp="1"/>
          </p:cNvSpPr>
          <p:nvPr>
            <p:ph type="title"/>
          </p:nvPr>
        </p:nvSpPr>
        <p:spPr>
          <a:xfrm>
            <a:off x="457200" y="975591"/>
            <a:ext cx="8491928" cy="1036556"/>
          </a:xfrm>
        </p:spPr>
        <p:txBody>
          <a:bodyPr/>
          <a:lstStyle/>
          <a:p>
            <a:r>
              <a:rPr lang="en-US" dirty="0"/>
              <a:t>There is no business like </a:t>
            </a:r>
            <a:r>
              <a:rPr lang="en-US" b="1" dirty="0" smtClean="0"/>
              <a:t>snow</a:t>
            </a:r>
            <a:r>
              <a:rPr lang="en-US" dirty="0"/>
              <a:t> </a:t>
            </a:r>
            <a:r>
              <a:rPr lang="en-US" dirty="0" smtClean="0"/>
              <a:t>business!</a:t>
            </a:r>
            <a:endParaRPr lang="nb-NO" dirty="0"/>
          </a:p>
        </p:txBody>
      </p:sp>
      <p:sp>
        <p:nvSpPr>
          <p:cNvPr id="40" name="Rectangle 247"/>
          <p:cNvSpPr/>
          <p:nvPr/>
        </p:nvSpPr>
        <p:spPr>
          <a:xfrm>
            <a:off x="1289155" y="5917239"/>
            <a:ext cx="6685612" cy="800219"/>
          </a:xfrm>
          <a:prstGeom prst="rect">
            <a:avLst/>
          </a:prstGeom>
        </p:spPr>
        <p:txBody>
          <a:bodyPr wrap="square">
            <a:spAutoFit/>
          </a:bodyPr>
          <a:lstStyle/>
          <a:p>
            <a:pPr algn="ctr"/>
            <a:r>
              <a:rPr lang="nb-NO" b="1" dirty="0" smtClean="0">
                <a:latin typeface="Calibri Light" panose="020F0302020204030204" pitchFamily="34" charset="0"/>
              </a:rPr>
              <a:t>VI ER I STARTFASEN AV EN MULIG LANGSIKTIG VEKST </a:t>
            </a:r>
            <a:endParaRPr lang="nb-NO" dirty="0" smtClean="0">
              <a:latin typeface="Calibri Light" pitchFamily="34" charset="0"/>
            </a:endParaRPr>
          </a:p>
          <a:p>
            <a:pPr algn="ctr"/>
            <a:r>
              <a:rPr lang="nb-NO" sz="1400" dirty="0" smtClean="0">
                <a:latin typeface="Calibri Light" pitchFamily="34" charset="0"/>
              </a:rPr>
              <a:t>ANSVARLIG UTVIKLING, KUNNSKAP I BUNN, SEGMENTERING OG KVALITET ER KRAV VI SKAL STILLE HVERANDRE OG OSS SELV! </a:t>
            </a:r>
            <a:endParaRPr lang="nb-NO" sz="1400" dirty="0"/>
          </a:p>
        </p:txBody>
      </p:sp>
    </p:spTree>
    <p:extLst>
      <p:ext uri="{BB962C8B-B14F-4D97-AF65-F5344CB8AC3E}">
        <p14:creationId xmlns:p14="http://schemas.microsoft.com/office/powerpoint/2010/main" val="840721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alphaModFix amt="14000"/>
          </a:blip>
          <a:stretch>
            <a:fillRect/>
          </a:stretch>
        </p:blipFill>
        <p:spPr>
          <a:xfrm>
            <a:off x="876300" y="995780"/>
            <a:ext cx="7391400" cy="5613400"/>
          </a:xfrm>
          <a:prstGeom prst="rect">
            <a:avLst/>
          </a:prstGeom>
        </p:spPr>
      </p:pic>
      <p:sp>
        <p:nvSpPr>
          <p:cNvPr id="2" name="Tittel 1"/>
          <p:cNvSpPr>
            <a:spLocks noGrp="1"/>
          </p:cNvSpPr>
          <p:nvPr>
            <p:ph type="title"/>
          </p:nvPr>
        </p:nvSpPr>
        <p:spPr/>
        <p:txBody>
          <a:bodyPr/>
          <a:lstStyle/>
          <a:p>
            <a:r>
              <a:rPr lang="nb-NO" dirty="0" smtClean="0"/>
              <a:t>Potensialet – kortsiktig</a:t>
            </a:r>
            <a:br>
              <a:rPr lang="nb-NO" dirty="0" smtClean="0"/>
            </a:br>
            <a:r>
              <a:rPr lang="nb-NO" sz="1600" i="1" dirty="0" smtClean="0"/>
              <a:t>Personer som ikke ser noen hindringer for å reise på Nordlys/vinterferie til Nord-Norge</a:t>
            </a:r>
            <a:endParaRPr lang="nb-NO" dirty="0"/>
          </a:p>
        </p:txBody>
      </p:sp>
      <p:graphicFrame>
        <p:nvGraphicFramePr>
          <p:cNvPr id="4" name="Plassholder for innhold 3"/>
          <p:cNvGraphicFramePr>
            <a:graphicFrameLocks noGrp="1"/>
          </p:cNvGraphicFramePr>
          <p:nvPr>
            <p:ph idx="1"/>
            <p:extLst/>
          </p:nvPr>
        </p:nvGraphicFramePr>
        <p:xfrm>
          <a:off x="618155" y="2793937"/>
          <a:ext cx="7892991" cy="1905000"/>
        </p:xfrm>
        <a:graphic>
          <a:graphicData uri="http://schemas.openxmlformats.org/drawingml/2006/table">
            <a:tbl>
              <a:tblPr firstRow="1" bandRow="1">
                <a:tableStyleId>{5C22544A-7EE6-4342-B048-85BDC9FD1C3A}</a:tableStyleId>
              </a:tblPr>
              <a:tblGrid>
                <a:gridCol w="2743200"/>
                <a:gridCol w="1988068"/>
                <a:gridCol w="3161723"/>
              </a:tblGrid>
              <a:tr h="375920">
                <a:tc>
                  <a:txBody>
                    <a:bodyPr/>
                    <a:lstStyle/>
                    <a:p>
                      <a:r>
                        <a:rPr lang="nb-NO" sz="1900" dirty="0" smtClean="0"/>
                        <a:t>Marked</a:t>
                      </a:r>
                      <a:endParaRPr lang="nb-NO" sz="1900" dirty="0"/>
                    </a:p>
                  </a:txBody>
                  <a:tcPr/>
                </a:tc>
                <a:tc>
                  <a:txBody>
                    <a:bodyPr/>
                    <a:lstStyle/>
                    <a:p>
                      <a:r>
                        <a:rPr lang="nb-NO" sz="1900" dirty="0" smtClean="0"/>
                        <a:t>Personer</a:t>
                      </a:r>
                      <a:endParaRPr lang="nb-NO" sz="1900" dirty="0"/>
                    </a:p>
                  </a:txBody>
                  <a:tcPr/>
                </a:tc>
                <a:tc>
                  <a:txBody>
                    <a:bodyPr/>
                    <a:lstStyle/>
                    <a:p>
                      <a:pPr algn="r"/>
                      <a:r>
                        <a:rPr lang="nb-NO" sz="1900" dirty="0" smtClean="0"/>
                        <a:t>Omsetning i landsdelen (kr)*</a:t>
                      </a:r>
                      <a:endParaRPr lang="nb-NO" sz="1900" dirty="0"/>
                    </a:p>
                  </a:txBody>
                  <a:tcPr/>
                </a:tc>
              </a:tr>
              <a:tr h="375920">
                <a:tc>
                  <a:txBody>
                    <a:bodyPr/>
                    <a:lstStyle/>
                    <a:p>
                      <a:r>
                        <a:rPr lang="nb-NO" sz="1900" dirty="0" smtClean="0"/>
                        <a:t>Storbritannia</a:t>
                      </a:r>
                      <a:endParaRPr lang="nb-NO" sz="1900" dirty="0"/>
                    </a:p>
                  </a:txBody>
                  <a:tcPr/>
                </a:tc>
                <a:tc>
                  <a:txBody>
                    <a:bodyPr/>
                    <a:lstStyle/>
                    <a:p>
                      <a:r>
                        <a:rPr lang="nb-NO" sz="1900" dirty="0" smtClean="0"/>
                        <a:t>2 700 000</a:t>
                      </a:r>
                      <a:endParaRPr lang="nb-NO" sz="1900" dirty="0"/>
                    </a:p>
                  </a:txBody>
                  <a:tcPr/>
                </a:tc>
                <a:tc>
                  <a:txBody>
                    <a:bodyPr/>
                    <a:lstStyle/>
                    <a:p>
                      <a:pPr algn="r"/>
                      <a:r>
                        <a:rPr lang="nb-NO" sz="1900" dirty="0" smtClean="0"/>
                        <a:t> 16,</a:t>
                      </a:r>
                      <a:r>
                        <a:rPr lang="nb-NO" sz="1900" baseline="0" dirty="0" smtClean="0"/>
                        <a:t>2  </a:t>
                      </a:r>
                      <a:r>
                        <a:rPr lang="nb-NO" sz="1900" baseline="0" dirty="0" err="1" smtClean="0"/>
                        <a:t>mrd</a:t>
                      </a:r>
                      <a:endParaRPr lang="nb-NO" sz="1900" dirty="0"/>
                    </a:p>
                  </a:txBody>
                  <a:tcPr/>
                </a:tc>
              </a:tr>
              <a:tr h="375920">
                <a:tc>
                  <a:txBody>
                    <a:bodyPr/>
                    <a:lstStyle/>
                    <a:p>
                      <a:r>
                        <a:rPr lang="nb-NO" sz="1900" dirty="0" smtClean="0"/>
                        <a:t>Japan</a:t>
                      </a:r>
                      <a:endParaRPr lang="nb-NO" sz="1900" dirty="0"/>
                    </a:p>
                  </a:txBody>
                  <a:tcPr/>
                </a:tc>
                <a:tc>
                  <a:txBody>
                    <a:bodyPr/>
                    <a:lstStyle/>
                    <a:p>
                      <a:r>
                        <a:rPr lang="nb-NO" sz="1900" dirty="0" smtClean="0"/>
                        <a:t>2 600 000</a:t>
                      </a:r>
                      <a:endParaRPr lang="nb-NO" sz="1900" dirty="0"/>
                    </a:p>
                  </a:txBody>
                  <a:tcPr/>
                </a:tc>
                <a:tc>
                  <a:txBody>
                    <a:bodyPr/>
                    <a:lstStyle/>
                    <a:p>
                      <a:pPr algn="r"/>
                      <a:r>
                        <a:rPr lang="nb-NO" sz="1900" dirty="0" smtClean="0"/>
                        <a:t>15,6</a:t>
                      </a:r>
                      <a:r>
                        <a:rPr lang="nb-NO" sz="1900" baseline="0" dirty="0" smtClean="0"/>
                        <a:t> </a:t>
                      </a:r>
                      <a:r>
                        <a:rPr lang="nb-NO" sz="1900" dirty="0" smtClean="0"/>
                        <a:t> mrd</a:t>
                      </a:r>
                      <a:endParaRPr lang="nb-NO" sz="1900" dirty="0"/>
                    </a:p>
                  </a:txBody>
                  <a:tcPr/>
                </a:tc>
              </a:tr>
              <a:tr h="375920">
                <a:tc>
                  <a:txBody>
                    <a:bodyPr/>
                    <a:lstStyle/>
                    <a:p>
                      <a:r>
                        <a:rPr lang="nb-NO" sz="1900" dirty="0" smtClean="0"/>
                        <a:t>Tyskland</a:t>
                      </a:r>
                      <a:endParaRPr lang="nb-NO" sz="1900" dirty="0"/>
                    </a:p>
                  </a:txBody>
                  <a:tcPr/>
                </a:tc>
                <a:tc>
                  <a:txBody>
                    <a:bodyPr/>
                    <a:lstStyle/>
                    <a:p>
                      <a:r>
                        <a:rPr lang="nb-NO" sz="1900" dirty="0" smtClean="0"/>
                        <a:t>2 100 000</a:t>
                      </a:r>
                      <a:endParaRPr lang="nb-NO" sz="1900" dirty="0"/>
                    </a:p>
                  </a:txBody>
                  <a:tcPr/>
                </a:tc>
                <a:tc>
                  <a:txBody>
                    <a:bodyPr/>
                    <a:lstStyle/>
                    <a:p>
                      <a:pPr algn="r"/>
                      <a:r>
                        <a:rPr lang="nb-NO" sz="1900" baseline="0" dirty="0" smtClean="0"/>
                        <a:t>12,6  mrd</a:t>
                      </a:r>
                      <a:endParaRPr lang="nb-NO" sz="1900" dirty="0"/>
                    </a:p>
                  </a:txBody>
                  <a:tcPr/>
                </a:tc>
              </a:tr>
              <a:tr h="375920">
                <a:tc>
                  <a:txBody>
                    <a:bodyPr/>
                    <a:lstStyle/>
                    <a:p>
                      <a:r>
                        <a:rPr lang="nb-NO" sz="1900" b="1" i="1" dirty="0" smtClean="0"/>
                        <a:t>Sum</a:t>
                      </a:r>
                      <a:endParaRPr lang="nb-NO" sz="1900" b="1" i="1" dirty="0"/>
                    </a:p>
                  </a:txBody>
                  <a:tcPr/>
                </a:tc>
                <a:tc>
                  <a:txBody>
                    <a:bodyPr/>
                    <a:lstStyle/>
                    <a:p>
                      <a:r>
                        <a:rPr lang="nb-NO" sz="1900" b="1" i="1" dirty="0" smtClean="0"/>
                        <a:t>7 400 000</a:t>
                      </a:r>
                      <a:endParaRPr lang="nb-NO" sz="1900" b="1" i="1" dirty="0"/>
                    </a:p>
                  </a:txBody>
                  <a:tcPr/>
                </a:tc>
                <a:tc>
                  <a:txBody>
                    <a:bodyPr/>
                    <a:lstStyle/>
                    <a:p>
                      <a:pPr algn="r"/>
                      <a:r>
                        <a:rPr lang="nb-NO" sz="1900" b="1" i="1" baseline="0" dirty="0" smtClean="0"/>
                        <a:t>44,4  mrd</a:t>
                      </a:r>
                      <a:endParaRPr lang="nb-NO" sz="1900" b="1" i="1" dirty="0"/>
                    </a:p>
                  </a:txBody>
                  <a:tcPr/>
                </a:tc>
              </a:tr>
            </a:tbl>
          </a:graphicData>
        </a:graphic>
      </p:graphicFrame>
      <p:sp>
        <p:nvSpPr>
          <p:cNvPr id="5" name="TekstSylinder 4"/>
          <p:cNvSpPr txBox="1"/>
          <p:nvPr/>
        </p:nvSpPr>
        <p:spPr>
          <a:xfrm>
            <a:off x="526953" y="4755510"/>
            <a:ext cx="2943791" cy="261610"/>
          </a:xfrm>
          <a:prstGeom prst="rect">
            <a:avLst/>
          </a:prstGeom>
          <a:noFill/>
        </p:spPr>
        <p:txBody>
          <a:bodyPr wrap="none" rtlCol="0">
            <a:spAutoFit/>
          </a:bodyPr>
          <a:lstStyle/>
          <a:p>
            <a:r>
              <a:rPr lang="nb-NO" sz="1100" i="1" dirty="0" smtClean="0"/>
              <a:t>* Kr 2 000 i forbruk per person per døgn/3 døgn</a:t>
            </a:r>
            <a:endParaRPr lang="nb-NO" sz="1100" i="1" dirty="0"/>
          </a:p>
        </p:txBody>
      </p:sp>
    </p:spTree>
    <p:extLst>
      <p:ext uri="{BB962C8B-B14F-4D97-AF65-F5344CB8AC3E}">
        <p14:creationId xmlns:p14="http://schemas.microsoft.com/office/powerpoint/2010/main" val="118561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931" y="234904"/>
            <a:ext cx="5872480" cy="3303270"/>
          </a:xfrm>
          <a:prstGeom prst="rect">
            <a:avLst/>
          </a:prstGeom>
        </p:spPr>
      </p:pic>
      <p:pic>
        <p:nvPicPr>
          <p:cNvPr id="4" name="Bilde 3"/>
          <p:cNvPicPr>
            <a:picLocks noChangeAspect="1"/>
          </p:cNvPicPr>
          <p:nvPr/>
        </p:nvPicPr>
        <p:blipFill>
          <a:blip r:embed="rId4"/>
          <a:stretch>
            <a:fillRect/>
          </a:stretch>
        </p:blipFill>
        <p:spPr>
          <a:xfrm>
            <a:off x="2445889" y="0"/>
            <a:ext cx="6698111" cy="3747037"/>
          </a:xfrm>
          <a:prstGeom prst="rect">
            <a:avLst/>
          </a:prstGeom>
        </p:spPr>
      </p:pic>
      <p:pic>
        <p:nvPicPr>
          <p:cNvPr id="5" name="Bilde 4"/>
          <p:cNvPicPr>
            <a:picLocks noChangeAspect="1"/>
          </p:cNvPicPr>
          <p:nvPr/>
        </p:nvPicPr>
        <p:blipFill>
          <a:blip r:embed="rId5"/>
          <a:stretch>
            <a:fillRect/>
          </a:stretch>
        </p:blipFill>
        <p:spPr>
          <a:xfrm>
            <a:off x="2445889" y="3181737"/>
            <a:ext cx="6698111" cy="3676263"/>
          </a:xfrm>
          <a:prstGeom prst="rect">
            <a:avLst/>
          </a:prstGeom>
        </p:spPr>
      </p:pic>
      <p:pic>
        <p:nvPicPr>
          <p:cNvPr id="7" name="Bil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63" y="2741670"/>
            <a:ext cx="2573160" cy="2890945"/>
          </a:xfrm>
          <a:prstGeom prst="rect">
            <a:avLst/>
          </a:prstGeom>
        </p:spPr>
      </p:pic>
    </p:spTree>
    <p:extLst>
      <p:ext uri="{BB962C8B-B14F-4D97-AF65-F5344CB8AC3E}">
        <p14:creationId xmlns:p14="http://schemas.microsoft.com/office/powerpoint/2010/main" val="2139983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d9df1372-b3b0-4122-9925-6014f795ad71@nordno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09137"/>
            <a:ext cx="5392133" cy="4145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 name="Plassholder for innhold 3"/>
          <p:cNvGraphicFramePr>
            <a:graphicFrameLocks/>
          </p:cNvGraphicFramePr>
          <p:nvPr>
            <p:extLst>
              <p:ext uri="{D42A27DB-BD31-4B8C-83A1-F6EECF244321}">
                <p14:modId xmlns:p14="http://schemas.microsoft.com/office/powerpoint/2010/main" val="1407946061"/>
              </p:ext>
            </p:extLst>
          </p:nvPr>
        </p:nvGraphicFramePr>
        <p:xfrm>
          <a:off x="457200" y="3360429"/>
          <a:ext cx="8337176" cy="4159623"/>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Sylinder 2"/>
          <p:cNvSpPr txBox="1"/>
          <p:nvPr/>
        </p:nvSpPr>
        <p:spPr>
          <a:xfrm>
            <a:off x="6135757" y="4553125"/>
            <a:ext cx="1304460" cy="369332"/>
          </a:xfrm>
          <a:prstGeom prst="rect">
            <a:avLst/>
          </a:prstGeom>
          <a:noFill/>
        </p:spPr>
        <p:txBody>
          <a:bodyPr wrap="none" rtlCol="0">
            <a:spAutoFit/>
          </a:bodyPr>
          <a:lstStyle/>
          <a:p>
            <a:r>
              <a:rPr lang="nb-NO" dirty="0" smtClean="0"/>
              <a:t>7</a:t>
            </a:r>
            <a:r>
              <a:rPr lang="nb-NO" dirty="0"/>
              <a:t>5</a:t>
            </a:r>
            <a:r>
              <a:rPr lang="nb-NO" dirty="0" smtClean="0"/>
              <a:t> bedrifter</a:t>
            </a:r>
            <a:endParaRPr lang="nb-NO" dirty="0"/>
          </a:p>
        </p:txBody>
      </p:sp>
    </p:spTree>
    <p:extLst>
      <p:ext uri="{BB962C8B-B14F-4D97-AF65-F5344CB8AC3E}">
        <p14:creationId xmlns:p14="http://schemas.microsoft.com/office/powerpoint/2010/main" val="58498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smtClean="0"/>
              <a:t>Takk for oppmerksomheten!</a:t>
            </a:r>
            <a:endParaRPr lang="nb-NO" dirty="0"/>
          </a:p>
        </p:txBody>
      </p:sp>
      <p:sp>
        <p:nvSpPr>
          <p:cNvPr id="4" name="Plassholder for tekst 3"/>
          <p:cNvSpPr>
            <a:spLocks noGrp="1"/>
          </p:cNvSpPr>
          <p:nvPr>
            <p:ph type="body" idx="1"/>
          </p:nvPr>
        </p:nvSpPr>
        <p:spPr>
          <a:xfrm>
            <a:off x="722313" y="2906714"/>
            <a:ext cx="7772400" cy="1280974"/>
          </a:xfrm>
        </p:spPr>
        <p:txBody>
          <a:bodyPr/>
          <a:lstStyle/>
          <a:p>
            <a:r>
              <a:rPr lang="nb-NO" b="1" dirty="0" smtClean="0">
                <a:solidFill>
                  <a:schemeClr val="bg1">
                    <a:lumMod val="50000"/>
                  </a:schemeClr>
                </a:solidFill>
              </a:rPr>
              <a:t>90 05 68 69</a:t>
            </a:r>
          </a:p>
          <a:p>
            <a:r>
              <a:rPr lang="nb-NO" b="1" dirty="0" err="1" smtClean="0">
                <a:solidFill>
                  <a:schemeClr val="bg1">
                    <a:lumMod val="50000"/>
                  </a:schemeClr>
                </a:solidFill>
              </a:rPr>
              <a:t>post@vintertroms.no</a:t>
            </a:r>
            <a:r>
              <a:rPr lang="nb-NO" b="1" dirty="0" smtClean="0">
                <a:solidFill>
                  <a:schemeClr val="bg1">
                    <a:lumMod val="50000"/>
                  </a:schemeClr>
                </a:solidFill>
              </a:rPr>
              <a:t> </a:t>
            </a:r>
            <a:endParaRPr lang="nb-NO" b="1" dirty="0">
              <a:solidFill>
                <a:schemeClr val="bg1">
                  <a:lumMod val="50000"/>
                </a:schemeClr>
              </a:solidFill>
            </a:endParaRPr>
          </a:p>
        </p:txBody>
      </p:sp>
    </p:spTree>
    <p:extLst>
      <p:ext uri="{BB962C8B-B14F-4D97-AF65-F5344CB8AC3E}">
        <p14:creationId xmlns:p14="http://schemas.microsoft.com/office/powerpoint/2010/main" val="2022844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Nordlysturisme hovedfokus</a:t>
            </a:r>
            <a:endParaRPr lang="nb-NO" dirty="0"/>
          </a:p>
        </p:txBody>
      </p:sp>
      <p:pic>
        <p:nvPicPr>
          <p:cNvPr id="3" name="Bilde 2" descr="Francesco Galbiati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3916" y="1613627"/>
            <a:ext cx="6734340" cy="4548634"/>
          </a:xfrm>
          <a:prstGeom prst="rect">
            <a:avLst/>
          </a:prstGeom>
        </p:spPr>
      </p:pic>
    </p:spTree>
    <p:extLst>
      <p:ext uri="{BB962C8B-B14F-4D97-AF65-F5344CB8AC3E}">
        <p14:creationId xmlns:p14="http://schemas.microsoft.com/office/powerpoint/2010/main" val="1463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515882" y="481361"/>
            <a:ext cx="6426714" cy="415498"/>
          </a:xfrm>
          <a:prstGeom prst="rect">
            <a:avLst/>
          </a:prstGeom>
          <a:noFill/>
        </p:spPr>
        <p:txBody>
          <a:bodyPr wrap="square" rtlCol="0">
            <a:spAutoFit/>
          </a:bodyPr>
          <a:lstStyle/>
          <a:p>
            <a:r>
              <a:rPr lang="nb-NO" sz="2100" dirty="0" smtClean="0">
                <a:solidFill>
                  <a:schemeClr val="bg1"/>
                </a:solidFill>
              </a:rPr>
              <a:t>Men ikke bare Nordlys .....</a:t>
            </a:r>
            <a:endParaRPr lang="nb-NO" sz="2100" dirty="0">
              <a:solidFill>
                <a:schemeClr val="bg1"/>
              </a:solidFill>
            </a:endParaRPr>
          </a:p>
        </p:txBody>
      </p:sp>
      <p:pic>
        <p:nvPicPr>
          <p:cNvPr id="6" name="Picture 2" descr="http://www.discovertheworldcruising.com.au/uploads/files/cruise/Winter-Wilderness/norway-winter-dog-s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8890"/>
            <a:ext cx="4294883" cy="321911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4883" y="3242089"/>
            <a:ext cx="4849117" cy="3601348"/>
          </a:xfrm>
          <a:prstGeom prst="rect">
            <a:avLst/>
          </a:prstGeom>
        </p:spPr>
      </p:pic>
      <p:pic>
        <p:nvPicPr>
          <p:cNvPr id="4" name="Bilde 3"/>
          <p:cNvPicPr>
            <a:picLocks noChangeAspect="1"/>
          </p:cNvPicPr>
          <p:nvPr/>
        </p:nvPicPr>
        <p:blipFill>
          <a:blip r:embed="rId4"/>
          <a:stretch>
            <a:fillRect/>
          </a:stretch>
        </p:blipFill>
        <p:spPr>
          <a:xfrm>
            <a:off x="0" y="-61008"/>
            <a:ext cx="9144000" cy="4515087"/>
          </a:xfrm>
          <a:prstGeom prst="rect">
            <a:avLst/>
          </a:prstGeom>
        </p:spPr>
      </p:pic>
    </p:spTree>
    <p:extLst>
      <p:ext uri="{BB962C8B-B14F-4D97-AF65-F5344CB8AC3E}">
        <p14:creationId xmlns:p14="http://schemas.microsoft.com/office/powerpoint/2010/main" val="777616378"/>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3584"/>
            <a:ext cx="9144000" cy="6961584"/>
          </a:xfrm>
        </p:spPr>
      </p:pic>
      <p:pic>
        <p:nvPicPr>
          <p:cNvPr id="3" name="Bil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08" y="360242"/>
            <a:ext cx="4231861" cy="3173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0473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4"/>
          <p:cNvSpPr>
            <a:spLocks noChangeShapeType="1"/>
          </p:cNvSpPr>
          <p:nvPr/>
        </p:nvSpPr>
        <p:spPr bwMode="auto">
          <a:xfrm>
            <a:off x="7688302" y="2451022"/>
            <a:ext cx="1587" cy="1587"/>
          </a:xfrm>
          <a:prstGeom prst="line">
            <a:avLst/>
          </a:prstGeom>
          <a:noFill/>
          <a:ln w="9525">
            <a:solidFill>
              <a:schemeClr val="bg2"/>
            </a:solidFill>
            <a:round/>
            <a:headEnd/>
            <a:tailEnd/>
          </a:ln>
        </p:spPr>
        <p:txBody>
          <a:bodyPr/>
          <a:lstStyle/>
          <a:p>
            <a:endParaRPr lang="de-DE">
              <a:solidFill>
                <a:schemeClr val="bg1"/>
              </a:solidFill>
            </a:endParaRPr>
          </a:p>
        </p:txBody>
      </p:sp>
      <p:sp>
        <p:nvSpPr>
          <p:cNvPr id="7" name="Freeform 6"/>
          <p:cNvSpPr>
            <a:spLocks noEditPoints="1"/>
          </p:cNvSpPr>
          <p:nvPr/>
        </p:nvSpPr>
        <p:spPr bwMode="auto">
          <a:xfrm>
            <a:off x="3513760" y="2706319"/>
            <a:ext cx="2016516" cy="2015104"/>
          </a:xfrm>
          <a:prstGeom prst="donut">
            <a:avLst>
              <a:gd name="adj" fmla="val 8294"/>
            </a:avLst>
          </a:prstGeom>
          <a:ln>
            <a:solidFill>
              <a:schemeClr val="accent5"/>
            </a:solidFill>
            <a:headEnd/>
            <a:tailEnd/>
          </a:ln>
          <a:scene3d>
            <a:camera prst="orthographicFront">
              <a:rot lat="0" lon="0" rev="0"/>
            </a:camera>
            <a:lightRig rig="threePt" dir="t">
              <a:rot lat="0" lon="0" rev="1200000"/>
            </a:lightRig>
          </a:scene3d>
          <a:sp3d>
            <a:bevelT w="63500" h="25400" prst="angle"/>
          </a:sp3d>
        </p:spPr>
        <p:style>
          <a:lnRef idx="0">
            <a:schemeClr val="accent6"/>
          </a:lnRef>
          <a:fillRef idx="3">
            <a:schemeClr val="accent6"/>
          </a:fillRef>
          <a:effectRef idx="3">
            <a:schemeClr val="accent6"/>
          </a:effectRef>
          <a:fontRef idx="minor">
            <a:schemeClr val="lt1"/>
          </a:fontRef>
        </p:style>
        <p:txBody>
          <a:bodyPr/>
          <a:lstStyle/>
          <a:p>
            <a:endParaRPr lang="de-DE">
              <a:solidFill>
                <a:schemeClr val="bg1"/>
              </a:solidFill>
            </a:endParaRPr>
          </a:p>
        </p:txBody>
      </p:sp>
      <p:grpSp>
        <p:nvGrpSpPr>
          <p:cNvPr id="8" name="Gruppieren 13"/>
          <p:cNvGrpSpPr/>
          <p:nvPr/>
        </p:nvGrpSpPr>
        <p:grpSpPr>
          <a:xfrm>
            <a:off x="3586172" y="2778025"/>
            <a:ext cx="1871692" cy="1871692"/>
            <a:chOff x="2944739" y="1694574"/>
            <a:chExt cx="1611511" cy="1611511"/>
          </a:xfrm>
          <a:scene3d>
            <a:camera prst="orthographicFront"/>
            <a:lightRig rig="flat" dir="t"/>
          </a:scene3d>
        </p:grpSpPr>
        <p:sp>
          <p:nvSpPr>
            <p:cNvPr id="9" name="Ellipse 8"/>
            <p:cNvSpPr/>
            <p:nvPr/>
          </p:nvSpPr>
          <p:spPr>
            <a:xfrm>
              <a:off x="2944739" y="1694574"/>
              <a:ext cx="1611511" cy="1611511"/>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Ellipse 4"/>
            <p:cNvSpPr/>
            <p:nvPr/>
          </p:nvSpPr>
          <p:spPr>
            <a:xfrm>
              <a:off x="3180739" y="1930574"/>
              <a:ext cx="1139511" cy="113951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de-DE" sz="3200" dirty="0" smtClean="0">
                  <a:solidFill>
                    <a:schemeClr val="bg1"/>
                  </a:solidFill>
                </a:rPr>
                <a:t>ARENA</a:t>
              </a:r>
            </a:p>
            <a:p>
              <a:pPr lvl="0" algn="ctr" defTabSz="1422400">
                <a:lnSpc>
                  <a:spcPct val="90000"/>
                </a:lnSpc>
                <a:spcBef>
                  <a:spcPct val="0"/>
                </a:spcBef>
                <a:spcAft>
                  <a:spcPct val="35000"/>
                </a:spcAft>
              </a:pPr>
              <a:r>
                <a:rPr lang="de-DE" sz="3200" kern="1200" dirty="0" smtClean="0">
                  <a:solidFill>
                    <a:schemeClr val="bg1"/>
                  </a:solidFill>
                </a:rPr>
                <a:t>LV</a:t>
              </a:r>
              <a:endParaRPr lang="de-DE" sz="3200" kern="1200" dirty="0">
                <a:solidFill>
                  <a:schemeClr val="bg1"/>
                </a:solidFill>
              </a:endParaRPr>
            </a:p>
          </p:txBody>
        </p:sp>
      </p:grpSp>
      <p:sp>
        <p:nvSpPr>
          <p:cNvPr id="11" name="Textfeld 11"/>
          <p:cNvSpPr txBox="1">
            <a:spLocks/>
          </p:cNvSpPr>
          <p:nvPr/>
        </p:nvSpPr>
        <p:spPr>
          <a:xfrm>
            <a:off x="5629307" y="2371647"/>
            <a:ext cx="4429156" cy="1301750"/>
          </a:xfrm>
          <a:prstGeom prst="rect">
            <a:avLst/>
          </a:prstGeom>
          <a:noFill/>
        </p:spPr>
        <p:txBody>
          <a:bodyPr wrap="none" rtlCol="0" anchor="ctr">
            <a:noAutofit/>
          </a:bodyPr>
          <a:lstStyle/>
          <a:p>
            <a:pPr algn="ctr"/>
            <a:r>
              <a:rPr lang="de-DE" sz="3200" dirty="0" smtClean="0">
                <a:solidFill>
                  <a:schemeClr val="bg1"/>
                </a:solidFill>
              </a:rPr>
              <a:t>Your Text</a:t>
            </a:r>
            <a:endParaRPr lang="de-DE" sz="3200" dirty="0">
              <a:solidFill>
                <a:schemeClr val="bg1"/>
              </a:solidFill>
            </a:endParaRPr>
          </a:p>
        </p:txBody>
      </p:sp>
      <p:sp>
        <p:nvSpPr>
          <p:cNvPr id="12" name="Abgerundetes Rechteck 2"/>
          <p:cNvSpPr/>
          <p:nvPr/>
        </p:nvSpPr>
        <p:spPr bwMode="auto">
          <a:xfrm>
            <a:off x="4628859" y="2354581"/>
            <a:ext cx="5188121" cy="2703053"/>
          </a:xfrm>
          <a:custGeom>
            <a:avLst/>
            <a:gdLst/>
            <a:ahLst/>
            <a:cxnLst/>
            <a:rect l="l" t="t" r="r" b="b"/>
            <a:pathLst>
              <a:path w="5188121" h="2703053">
                <a:moveTo>
                  <a:pt x="1125940" y="1478917"/>
                </a:moveTo>
                <a:lnTo>
                  <a:pt x="4984094" y="1478917"/>
                </a:lnTo>
                <a:cubicBezTo>
                  <a:pt x="5096775" y="1478917"/>
                  <a:pt x="5188121" y="1570263"/>
                  <a:pt x="5188121" y="1682944"/>
                </a:cubicBezTo>
                <a:lnTo>
                  <a:pt x="5188121" y="2499026"/>
                </a:lnTo>
                <a:cubicBezTo>
                  <a:pt x="5188121" y="2611707"/>
                  <a:pt x="5096775" y="2703053"/>
                  <a:pt x="4984094" y="2703053"/>
                </a:cubicBezTo>
                <a:lnTo>
                  <a:pt x="188383" y="2703053"/>
                </a:lnTo>
                <a:cubicBezTo>
                  <a:pt x="109751" y="2703053"/>
                  <a:pt x="41508" y="2658571"/>
                  <a:pt x="9683" y="2592227"/>
                </a:cubicBezTo>
                <a:cubicBezTo>
                  <a:pt x="599840" y="2537626"/>
                  <a:pt x="1069758" y="2068641"/>
                  <a:pt x="1125940" y="1478917"/>
                </a:cubicBezTo>
                <a:close/>
                <a:moveTo>
                  <a:pt x="188383" y="0"/>
                </a:moveTo>
                <a:lnTo>
                  <a:pt x="4984094" y="0"/>
                </a:lnTo>
                <a:cubicBezTo>
                  <a:pt x="5096775" y="0"/>
                  <a:pt x="5188121" y="91346"/>
                  <a:pt x="5188121" y="204027"/>
                </a:cubicBezTo>
                <a:lnTo>
                  <a:pt x="5188121" y="1020109"/>
                </a:lnTo>
                <a:cubicBezTo>
                  <a:pt x="5188121" y="1132790"/>
                  <a:pt x="5096775" y="1224136"/>
                  <a:pt x="4984094" y="1224136"/>
                </a:cubicBezTo>
                <a:lnTo>
                  <a:pt x="1124289" y="1224136"/>
                </a:lnTo>
                <a:cubicBezTo>
                  <a:pt x="1061132" y="638517"/>
                  <a:pt x="589504" y="175403"/>
                  <a:pt x="0" y="125864"/>
                </a:cubicBezTo>
                <a:cubicBezTo>
                  <a:pt x="30569" y="51947"/>
                  <a:pt x="103409" y="0"/>
                  <a:pt x="188383" y="0"/>
                </a:cubicBezTo>
                <a:close/>
              </a:path>
            </a:pathLst>
          </a:cu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de-DE">
              <a:solidFill>
                <a:schemeClr val="bg1"/>
              </a:solidFill>
            </a:endParaRPr>
          </a:p>
        </p:txBody>
      </p:sp>
      <p:sp>
        <p:nvSpPr>
          <p:cNvPr id="13" name="Textfeld 17"/>
          <p:cNvSpPr txBox="1">
            <a:spLocks/>
          </p:cNvSpPr>
          <p:nvPr/>
        </p:nvSpPr>
        <p:spPr>
          <a:xfrm>
            <a:off x="4628859" y="2371647"/>
            <a:ext cx="5188121" cy="1207070"/>
          </a:xfrm>
          <a:prstGeom prst="rect">
            <a:avLst/>
          </a:prstGeom>
          <a:noFill/>
        </p:spPr>
        <p:txBody>
          <a:bodyPr wrap="none" rtlCol="0" anchor="ctr">
            <a:noAutofit/>
          </a:bodyPr>
          <a:lstStyle/>
          <a:p>
            <a:pPr algn="ctr"/>
            <a:r>
              <a:rPr lang="de-DE" sz="2800" dirty="0" err="1" smtClean="0">
                <a:solidFill>
                  <a:schemeClr val="bg1"/>
                </a:solidFill>
              </a:rPr>
              <a:t>Internasjonalisering</a:t>
            </a:r>
            <a:endParaRPr lang="de-DE" sz="2800" dirty="0">
              <a:solidFill>
                <a:schemeClr val="bg1"/>
              </a:solidFill>
            </a:endParaRPr>
          </a:p>
        </p:txBody>
      </p:sp>
      <p:sp>
        <p:nvSpPr>
          <p:cNvPr id="14" name="Textfeld 18"/>
          <p:cNvSpPr txBox="1">
            <a:spLocks/>
          </p:cNvSpPr>
          <p:nvPr/>
        </p:nvSpPr>
        <p:spPr>
          <a:xfrm>
            <a:off x="4628859" y="3866749"/>
            <a:ext cx="5188121" cy="1156024"/>
          </a:xfrm>
          <a:prstGeom prst="rect">
            <a:avLst/>
          </a:prstGeom>
          <a:noFill/>
        </p:spPr>
        <p:txBody>
          <a:bodyPr wrap="none" rtlCol="0" anchor="ctr">
            <a:noAutofit/>
          </a:bodyPr>
          <a:lstStyle/>
          <a:p>
            <a:pPr algn="ctr"/>
            <a:r>
              <a:rPr lang="de-DE" sz="2800" dirty="0" err="1" smtClean="0">
                <a:solidFill>
                  <a:schemeClr val="bg1"/>
                </a:solidFill>
              </a:rPr>
              <a:t>Kvalitet</a:t>
            </a:r>
            <a:r>
              <a:rPr lang="de-DE" sz="2800" dirty="0">
                <a:solidFill>
                  <a:schemeClr val="bg1"/>
                </a:solidFill>
              </a:rPr>
              <a:t>/</a:t>
            </a:r>
            <a:r>
              <a:rPr lang="de-DE" sz="2800" dirty="0" err="1" smtClean="0">
                <a:solidFill>
                  <a:schemeClr val="bg1"/>
                </a:solidFill>
              </a:rPr>
              <a:t>kompetanse</a:t>
            </a:r>
            <a:endParaRPr lang="de-DE" sz="2800" dirty="0">
              <a:solidFill>
                <a:schemeClr val="bg1"/>
              </a:solidFill>
            </a:endParaRPr>
          </a:p>
        </p:txBody>
      </p:sp>
      <p:sp>
        <p:nvSpPr>
          <p:cNvPr id="15" name="Line 4"/>
          <p:cNvSpPr>
            <a:spLocks noChangeShapeType="1"/>
          </p:cNvSpPr>
          <p:nvPr/>
        </p:nvSpPr>
        <p:spPr bwMode="auto">
          <a:xfrm>
            <a:off x="2243054" y="2451022"/>
            <a:ext cx="1587" cy="1587"/>
          </a:xfrm>
          <a:prstGeom prst="line">
            <a:avLst/>
          </a:prstGeom>
          <a:noFill/>
          <a:ln w="9525">
            <a:solidFill>
              <a:schemeClr val="bg2"/>
            </a:solidFill>
            <a:round/>
            <a:headEnd/>
            <a:tailEnd/>
          </a:ln>
        </p:spPr>
        <p:txBody>
          <a:bodyPr/>
          <a:lstStyle/>
          <a:p>
            <a:endParaRPr lang="de-DE">
              <a:solidFill>
                <a:schemeClr val="bg1"/>
              </a:solidFill>
            </a:endParaRPr>
          </a:p>
        </p:txBody>
      </p:sp>
      <p:sp>
        <p:nvSpPr>
          <p:cNvPr id="16" name="Textfeld 13"/>
          <p:cNvSpPr txBox="1">
            <a:spLocks/>
          </p:cNvSpPr>
          <p:nvPr/>
        </p:nvSpPr>
        <p:spPr>
          <a:xfrm>
            <a:off x="184059" y="2371647"/>
            <a:ext cx="4429156" cy="1301750"/>
          </a:xfrm>
          <a:prstGeom prst="rect">
            <a:avLst/>
          </a:prstGeom>
          <a:noFill/>
        </p:spPr>
        <p:txBody>
          <a:bodyPr wrap="none" rtlCol="0" anchor="ctr">
            <a:noAutofit/>
          </a:bodyPr>
          <a:lstStyle/>
          <a:p>
            <a:pPr algn="ctr"/>
            <a:r>
              <a:rPr lang="de-DE" sz="3200" dirty="0" smtClean="0">
                <a:solidFill>
                  <a:schemeClr val="bg1"/>
                </a:solidFill>
              </a:rPr>
              <a:t>Your Text</a:t>
            </a:r>
            <a:endParaRPr lang="de-DE" sz="3200" dirty="0">
              <a:solidFill>
                <a:schemeClr val="bg1"/>
              </a:solidFill>
            </a:endParaRPr>
          </a:p>
        </p:txBody>
      </p:sp>
      <p:sp>
        <p:nvSpPr>
          <p:cNvPr id="17" name="Abgerundetes Rechteck 2"/>
          <p:cNvSpPr/>
          <p:nvPr/>
        </p:nvSpPr>
        <p:spPr bwMode="auto">
          <a:xfrm flipH="1">
            <a:off x="-816389" y="2354581"/>
            <a:ext cx="5188122" cy="2703053"/>
          </a:xfrm>
          <a:custGeom>
            <a:avLst/>
            <a:gdLst/>
            <a:ahLst/>
            <a:cxnLst/>
            <a:rect l="l" t="t" r="r" b="b"/>
            <a:pathLst>
              <a:path w="5188121" h="2703053">
                <a:moveTo>
                  <a:pt x="1125940" y="1478917"/>
                </a:moveTo>
                <a:lnTo>
                  <a:pt x="4984094" y="1478917"/>
                </a:lnTo>
                <a:cubicBezTo>
                  <a:pt x="5096775" y="1478917"/>
                  <a:pt x="5188121" y="1570263"/>
                  <a:pt x="5188121" y="1682944"/>
                </a:cubicBezTo>
                <a:lnTo>
                  <a:pt x="5188121" y="2499026"/>
                </a:lnTo>
                <a:cubicBezTo>
                  <a:pt x="5188121" y="2611707"/>
                  <a:pt x="5096775" y="2703053"/>
                  <a:pt x="4984094" y="2703053"/>
                </a:cubicBezTo>
                <a:lnTo>
                  <a:pt x="188383" y="2703053"/>
                </a:lnTo>
                <a:cubicBezTo>
                  <a:pt x="109751" y="2703053"/>
                  <a:pt x="41508" y="2658571"/>
                  <a:pt x="9683" y="2592227"/>
                </a:cubicBezTo>
                <a:cubicBezTo>
                  <a:pt x="599840" y="2537626"/>
                  <a:pt x="1069758" y="2068641"/>
                  <a:pt x="1125940" y="1478917"/>
                </a:cubicBezTo>
                <a:close/>
                <a:moveTo>
                  <a:pt x="188383" y="0"/>
                </a:moveTo>
                <a:lnTo>
                  <a:pt x="4984094" y="0"/>
                </a:lnTo>
                <a:cubicBezTo>
                  <a:pt x="5096775" y="0"/>
                  <a:pt x="5188121" y="91346"/>
                  <a:pt x="5188121" y="204027"/>
                </a:cubicBezTo>
                <a:lnTo>
                  <a:pt x="5188121" y="1020109"/>
                </a:lnTo>
                <a:cubicBezTo>
                  <a:pt x="5188121" y="1132790"/>
                  <a:pt x="5096775" y="1224136"/>
                  <a:pt x="4984094" y="1224136"/>
                </a:cubicBezTo>
                <a:lnTo>
                  <a:pt x="1124289" y="1224136"/>
                </a:lnTo>
                <a:cubicBezTo>
                  <a:pt x="1061132" y="638517"/>
                  <a:pt x="589504" y="175403"/>
                  <a:pt x="0" y="125864"/>
                </a:cubicBezTo>
                <a:cubicBezTo>
                  <a:pt x="30569" y="51947"/>
                  <a:pt x="103409" y="0"/>
                  <a:pt x="188383" y="0"/>
                </a:cubicBezTo>
                <a:close/>
              </a:path>
            </a:pathLst>
          </a:cu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de-DE">
              <a:solidFill>
                <a:schemeClr val="bg1"/>
              </a:solidFill>
            </a:endParaRPr>
          </a:p>
        </p:txBody>
      </p:sp>
      <p:sp>
        <p:nvSpPr>
          <p:cNvPr id="18" name="Textfeld 19"/>
          <p:cNvSpPr txBox="1">
            <a:spLocks/>
          </p:cNvSpPr>
          <p:nvPr/>
        </p:nvSpPr>
        <p:spPr>
          <a:xfrm>
            <a:off x="-816389" y="2371647"/>
            <a:ext cx="5188121" cy="1207070"/>
          </a:xfrm>
          <a:prstGeom prst="rect">
            <a:avLst/>
          </a:prstGeom>
          <a:noFill/>
        </p:spPr>
        <p:txBody>
          <a:bodyPr wrap="none" rtlCol="0" anchor="ctr">
            <a:noAutofit/>
          </a:bodyPr>
          <a:lstStyle/>
          <a:p>
            <a:pPr algn="ctr"/>
            <a:r>
              <a:rPr lang="de-DE" sz="2800" dirty="0" err="1" smtClean="0">
                <a:solidFill>
                  <a:schemeClr val="bg1"/>
                </a:solidFill>
              </a:rPr>
              <a:t>Innovasjon</a:t>
            </a:r>
            <a:endParaRPr lang="de-DE" sz="2800" dirty="0">
              <a:solidFill>
                <a:schemeClr val="bg1"/>
              </a:solidFill>
            </a:endParaRPr>
          </a:p>
        </p:txBody>
      </p:sp>
      <p:sp>
        <p:nvSpPr>
          <p:cNvPr id="19" name="Textfeld 20"/>
          <p:cNvSpPr txBox="1">
            <a:spLocks/>
          </p:cNvSpPr>
          <p:nvPr/>
        </p:nvSpPr>
        <p:spPr>
          <a:xfrm>
            <a:off x="-816389" y="3866749"/>
            <a:ext cx="5188121" cy="1156024"/>
          </a:xfrm>
          <a:prstGeom prst="rect">
            <a:avLst/>
          </a:prstGeom>
          <a:noFill/>
        </p:spPr>
        <p:txBody>
          <a:bodyPr wrap="none" rtlCol="0" anchor="ctr">
            <a:noAutofit/>
          </a:bodyPr>
          <a:lstStyle/>
          <a:p>
            <a:pPr algn="ctr"/>
            <a:r>
              <a:rPr lang="de-DE" sz="2800" dirty="0" err="1" smtClean="0">
                <a:solidFill>
                  <a:schemeClr val="bg1"/>
                </a:solidFill>
              </a:rPr>
              <a:t>Nettverk</a:t>
            </a:r>
            <a:endParaRPr lang="de-DE" sz="2800" dirty="0">
              <a:solidFill>
                <a:schemeClr val="bg1"/>
              </a:solidFill>
            </a:endParaRPr>
          </a:p>
        </p:txBody>
      </p:sp>
      <p:sp>
        <p:nvSpPr>
          <p:cNvPr id="2" name="Tittel 1"/>
          <p:cNvSpPr>
            <a:spLocks noGrp="1"/>
          </p:cNvSpPr>
          <p:nvPr>
            <p:ph type="title"/>
          </p:nvPr>
        </p:nvSpPr>
        <p:spPr/>
        <p:txBody>
          <a:bodyPr/>
          <a:lstStyle/>
          <a:p>
            <a:r>
              <a:rPr lang="nb-NO" dirty="0" smtClean="0"/>
              <a:t>Hovedinnsatsområder (2010- )</a:t>
            </a:r>
            <a:endParaRPr lang="nb-NO" dirty="0"/>
          </a:p>
        </p:txBody>
      </p:sp>
    </p:spTree>
    <p:extLst>
      <p:ext uri="{BB962C8B-B14F-4D97-AF65-F5344CB8AC3E}">
        <p14:creationId xmlns:p14="http://schemas.microsoft.com/office/powerpoint/2010/main" val="197695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P spid="12" grpId="0" animBg="1"/>
      <p:bldP spid="13" grpId="0"/>
      <p:bldP spid="14" grpId="0"/>
      <p:bldP spid="15" grpId="0" animBg="1"/>
      <p:bldP spid="16" grpId="0"/>
      <p:bldP spid="17"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lstStyle/>
          <a:p>
            <a:endParaRPr lang="nb-NO"/>
          </a:p>
        </p:txBody>
      </p:sp>
      <p:sp>
        <p:nvSpPr>
          <p:cNvPr id="4" name="Plassholder for lysbildenummer 3"/>
          <p:cNvSpPr>
            <a:spLocks noGrp="1"/>
          </p:cNvSpPr>
          <p:nvPr>
            <p:ph type="sldNum" sz="quarter" idx="12"/>
          </p:nvPr>
        </p:nvSpPr>
        <p:spPr/>
        <p:txBody>
          <a:bodyPr/>
          <a:lstStyle/>
          <a:p>
            <a:fld id="{CB5DC95F-CC9E-42B9-BFE4-A015B12872CC}" type="slidenum">
              <a:rPr lang="nb-NO" noProof="0" smtClean="0"/>
              <a:t>7</a:t>
            </a:fld>
            <a:endParaRPr lang="nb-NO" noProof="0" dirty="0"/>
          </a:p>
        </p:txBody>
      </p:sp>
      <p:sp>
        <p:nvSpPr>
          <p:cNvPr id="5" name="Plassholder for tekst 4"/>
          <p:cNvSpPr>
            <a:spLocks noGrp="1"/>
          </p:cNvSpPr>
          <p:nvPr>
            <p:ph type="body" sz="quarter" idx="17"/>
          </p:nvPr>
        </p:nvSpPr>
        <p:spPr/>
        <p:txBody>
          <a:bodyPr/>
          <a:lstStyle/>
          <a:p>
            <a:endParaRPr lang="nb-NO"/>
          </a:p>
        </p:txBody>
      </p:sp>
      <p:pic>
        <p:nvPicPr>
          <p:cNvPr id="7" name="Bilde 6"/>
          <p:cNvPicPr>
            <a:picLocks noChangeAspect="1"/>
          </p:cNvPicPr>
          <p:nvPr/>
        </p:nvPicPr>
        <p:blipFill>
          <a:blip r:embed="rId2"/>
          <a:stretch>
            <a:fillRect/>
          </a:stretch>
        </p:blipFill>
        <p:spPr>
          <a:xfrm>
            <a:off x="0" y="-1"/>
            <a:ext cx="9144000" cy="7050157"/>
          </a:xfrm>
          <a:prstGeom prst="rect">
            <a:avLst/>
          </a:prstGeom>
        </p:spPr>
      </p:pic>
    </p:spTree>
    <p:extLst>
      <p:ext uri="{BB962C8B-B14F-4D97-AF65-F5344CB8AC3E}">
        <p14:creationId xmlns:p14="http://schemas.microsoft.com/office/powerpoint/2010/main" val="2087049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bcdn-sphotos-d-a.akamaihd.net/hphotos-ak-ash4/461428_4063759716396_1650203783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91" y="-130716"/>
            <a:ext cx="9378240" cy="766243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tel 5"/>
          <p:cNvSpPr>
            <a:spLocks noGrp="1"/>
          </p:cNvSpPr>
          <p:nvPr>
            <p:ph type="title"/>
          </p:nvPr>
        </p:nvSpPr>
        <p:spPr>
          <a:xfrm>
            <a:off x="261457" y="975591"/>
            <a:ext cx="9087292" cy="1036556"/>
          </a:xfrm>
        </p:spPr>
        <p:txBody>
          <a:bodyPr>
            <a:noAutofit/>
          </a:bodyPr>
          <a:lstStyle/>
          <a:p>
            <a:r>
              <a:rPr lang="nb-NO" sz="4000" dirty="0" smtClean="0">
                <a:solidFill>
                  <a:srgbClr val="FFFFFF"/>
                </a:solidFill>
                <a:latin typeface="+mn-lt"/>
              </a:rPr>
              <a:t>Nordlysturismens økonomiske betydning</a:t>
            </a:r>
            <a:endParaRPr lang="nb-NO" sz="4000" dirty="0">
              <a:solidFill>
                <a:srgbClr val="FFFFFF"/>
              </a:solidFill>
              <a:latin typeface="+mn-lt"/>
            </a:endParaRPr>
          </a:p>
        </p:txBody>
      </p:sp>
      <p:sp>
        <p:nvSpPr>
          <p:cNvPr id="4" name="Plassholder for innhold 2"/>
          <p:cNvSpPr txBox="1">
            <a:spLocks/>
          </p:cNvSpPr>
          <p:nvPr/>
        </p:nvSpPr>
        <p:spPr>
          <a:xfrm>
            <a:off x="690303" y="1730080"/>
            <a:ext cx="8229600" cy="3940839"/>
          </a:xfrm>
          <a:prstGeom prst="rect">
            <a:avLst/>
          </a:prstGeom>
        </p:spPr>
        <p:txBody>
          <a:bodyPr/>
          <a:lstStyle>
            <a:lvl1pPr marL="180975" indent="-180975" algn="l" defTabSz="457200" rtl="0" eaLnBrk="1" latinLnBrk="0" hangingPunct="1">
              <a:spcBef>
                <a:spcPct val="20000"/>
              </a:spcBef>
              <a:buFont typeface="Arial"/>
              <a:buChar char="•"/>
              <a:defRPr sz="1800" kern="1200">
                <a:solidFill>
                  <a:srgbClr val="006CBA"/>
                </a:solidFill>
                <a:latin typeface="Arial MT"/>
                <a:ea typeface="+mn-ea"/>
                <a:cs typeface="+mn-cs"/>
              </a:defRPr>
            </a:lvl1pPr>
            <a:lvl2pPr marL="627063" indent="-169863" algn="l" defTabSz="457200" rtl="0" eaLnBrk="1" latinLnBrk="0" hangingPunct="1">
              <a:spcBef>
                <a:spcPct val="20000"/>
              </a:spcBef>
              <a:buFont typeface="Arial"/>
              <a:buChar char="–"/>
              <a:defRPr sz="1800" kern="1200">
                <a:solidFill>
                  <a:srgbClr val="006CBA"/>
                </a:solidFill>
                <a:latin typeface="Arial MT"/>
                <a:ea typeface="+mn-ea"/>
                <a:cs typeface="+mn-cs"/>
              </a:defRPr>
            </a:lvl2pPr>
            <a:lvl3pPr marL="1047750" indent="-133350" algn="l" defTabSz="457200" rtl="0" eaLnBrk="1" latinLnBrk="0" hangingPunct="1">
              <a:spcBef>
                <a:spcPct val="20000"/>
              </a:spcBef>
              <a:buFont typeface="Arial"/>
              <a:buChar char="•"/>
              <a:defRPr sz="1800" kern="1200">
                <a:solidFill>
                  <a:srgbClr val="006CBA"/>
                </a:solidFill>
                <a:latin typeface="Arial MT"/>
                <a:ea typeface="+mn-ea"/>
                <a:cs typeface="+mn-cs"/>
              </a:defRPr>
            </a:lvl3pPr>
            <a:lvl4pPr marL="1525588" indent="-153988" algn="l" defTabSz="457200" rtl="0" eaLnBrk="1" latinLnBrk="0" hangingPunct="1">
              <a:spcBef>
                <a:spcPct val="20000"/>
              </a:spcBef>
              <a:buFont typeface="Arial"/>
              <a:buChar char="–"/>
              <a:defRPr sz="1800" kern="1200">
                <a:solidFill>
                  <a:srgbClr val="006CBA"/>
                </a:solidFill>
                <a:latin typeface="Arial MT"/>
                <a:ea typeface="+mn-ea"/>
                <a:cs typeface="+mn-cs"/>
              </a:defRPr>
            </a:lvl4pPr>
            <a:lvl5pPr marL="1979613" indent="-150813" algn="l" defTabSz="457200" rtl="0" eaLnBrk="1" latinLnBrk="0" hangingPunct="1">
              <a:spcBef>
                <a:spcPct val="20000"/>
              </a:spcBef>
              <a:buFont typeface="Arial"/>
              <a:buChar char="»"/>
              <a:defRPr sz="1800" kern="1200">
                <a:solidFill>
                  <a:srgbClr val="006CBA"/>
                </a:solidFill>
                <a:latin typeface="Arial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dirty="0" smtClean="0">
                <a:solidFill>
                  <a:schemeClr val="bg1"/>
                </a:solidFill>
              </a:rPr>
              <a:t>Klyngen har løst utfordringer den enkelte bedriften ikke kunne løse på egenhånd</a:t>
            </a:r>
          </a:p>
          <a:p>
            <a:pPr lvl="1"/>
            <a:r>
              <a:rPr lang="nb-NO" dirty="0" smtClean="0">
                <a:solidFill>
                  <a:schemeClr val="bg1"/>
                </a:solidFill>
              </a:rPr>
              <a:t>Kompetanse, internasjonalisering og innovasjonsplattform</a:t>
            </a:r>
          </a:p>
          <a:p>
            <a:pPr lvl="1"/>
            <a:endParaRPr lang="nb-NO" dirty="0" smtClean="0">
              <a:solidFill>
                <a:schemeClr val="bg1"/>
              </a:solidFill>
            </a:endParaRPr>
          </a:p>
          <a:p>
            <a:r>
              <a:rPr lang="nb-NO" dirty="0" smtClean="0">
                <a:solidFill>
                  <a:schemeClr val="bg1"/>
                </a:solidFill>
              </a:rPr>
              <a:t> Samarbeidet mellom bedriftene har utviklet seg</a:t>
            </a:r>
          </a:p>
          <a:p>
            <a:pPr lvl="1"/>
            <a:r>
              <a:rPr lang="nb-NO" dirty="0" smtClean="0">
                <a:solidFill>
                  <a:schemeClr val="bg1"/>
                </a:solidFill>
              </a:rPr>
              <a:t>De deler på kunder, samhandler i kommersielle prosesser og lager produkter i fellesskap</a:t>
            </a:r>
          </a:p>
          <a:p>
            <a:pPr marL="457200" lvl="1" indent="0">
              <a:buFont typeface="Arial"/>
              <a:buNone/>
            </a:pPr>
            <a:endParaRPr lang="nb-NO" dirty="0" smtClean="0">
              <a:solidFill>
                <a:schemeClr val="bg1"/>
              </a:solidFill>
            </a:endParaRPr>
          </a:p>
          <a:p>
            <a:r>
              <a:rPr lang="nb-NO" dirty="0" smtClean="0">
                <a:solidFill>
                  <a:schemeClr val="bg1"/>
                </a:solidFill>
              </a:rPr>
              <a:t>Klyngen har gjort Nordlysturismen mer synlig</a:t>
            </a:r>
          </a:p>
          <a:p>
            <a:pPr lvl="1"/>
            <a:r>
              <a:rPr lang="nb-NO" dirty="0" smtClean="0">
                <a:solidFill>
                  <a:schemeClr val="bg1"/>
                </a:solidFill>
              </a:rPr>
              <a:t>I </a:t>
            </a:r>
            <a:r>
              <a:rPr lang="nb-NO" dirty="0" smtClean="0">
                <a:solidFill>
                  <a:schemeClr val="bg1"/>
                </a:solidFill>
              </a:rPr>
              <a:t>landsdelen og i markedene </a:t>
            </a:r>
            <a:endParaRPr lang="nb-NO" dirty="0">
              <a:solidFill>
                <a:schemeClr val="bg1"/>
              </a:solidFill>
            </a:endParaRPr>
          </a:p>
        </p:txBody>
      </p:sp>
    </p:spTree>
    <p:extLst>
      <p:ext uri="{BB962C8B-B14F-4D97-AF65-F5344CB8AC3E}">
        <p14:creationId xmlns:p14="http://schemas.microsoft.com/office/powerpoint/2010/main" val="3802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unfjellet-2-W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Ellipse 4"/>
          <p:cNvSpPr/>
          <p:nvPr/>
        </p:nvSpPr>
        <p:spPr>
          <a:xfrm>
            <a:off x="4948983" y="1886075"/>
            <a:ext cx="3791130" cy="22595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b="1" dirty="0" smtClean="0"/>
              <a:t>1.10.14-30.4.15</a:t>
            </a:r>
            <a:endParaRPr lang="nb-NO" sz="2400" b="1" dirty="0"/>
          </a:p>
          <a:p>
            <a:pPr algn="ctr"/>
            <a:r>
              <a:rPr lang="nb-NO" sz="4000" b="1" dirty="0" smtClean="0"/>
              <a:t>400 </a:t>
            </a:r>
            <a:r>
              <a:rPr lang="nb-NO" sz="4000" b="1" dirty="0" err="1" smtClean="0"/>
              <a:t>mnok</a:t>
            </a:r>
            <a:endParaRPr lang="nb-NO" sz="3600" b="1" dirty="0"/>
          </a:p>
        </p:txBody>
      </p:sp>
      <p:sp>
        <p:nvSpPr>
          <p:cNvPr id="14" name="Ellipse 13"/>
          <p:cNvSpPr/>
          <p:nvPr/>
        </p:nvSpPr>
        <p:spPr>
          <a:xfrm>
            <a:off x="1851808" y="3887194"/>
            <a:ext cx="3791130" cy="22595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b="1" dirty="0" smtClean="0"/>
              <a:t>Tromsø-regionen</a:t>
            </a:r>
            <a:r>
              <a:rPr lang="nb-NO" sz="4000" b="1" dirty="0" smtClean="0"/>
              <a:t> 334 </a:t>
            </a:r>
            <a:r>
              <a:rPr lang="nb-NO" sz="4000" b="1" dirty="0" err="1" smtClean="0"/>
              <a:t>mnok</a:t>
            </a:r>
            <a:endParaRPr lang="nb-NO" sz="3600" b="1" dirty="0"/>
          </a:p>
        </p:txBody>
      </p:sp>
      <p:sp>
        <p:nvSpPr>
          <p:cNvPr id="15" name="Ellipse 14"/>
          <p:cNvSpPr/>
          <p:nvPr/>
        </p:nvSpPr>
        <p:spPr>
          <a:xfrm>
            <a:off x="843365" y="1160801"/>
            <a:ext cx="3791130" cy="22595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b="1" dirty="0" smtClean="0"/>
              <a:t>Per pers/døgn</a:t>
            </a:r>
            <a:endParaRPr lang="nb-NO" sz="2400" b="1" dirty="0"/>
          </a:p>
          <a:p>
            <a:pPr algn="ctr"/>
            <a:r>
              <a:rPr lang="nb-NO" sz="4000" b="1" dirty="0" smtClean="0"/>
              <a:t>2 443 kr</a:t>
            </a:r>
            <a:endParaRPr lang="nb-NO" sz="3600" b="1" dirty="0"/>
          </a:p>
        </p:txBody>
      </p:sp>
    </p:spTree>
    <p:extLst>
      <p:ext uri="{BB962C8B-B14F-4D97-AF65-F5344CB8AC3E}">
        <p14:creationId xmlns:p14="http://schemas.microsoft.com/office/powerpoint/2010/main" val="109564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mrGOHOxF022ZIg2oT2dD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TotalTime>
  <Words>552</Words>
  <Application>Microsoft Macintosh PowerPoint</Application>
  <PresentationFormat>Skjermfremvisning (4:3)</PresentationFormat>
  <Paragraphs>158</Paragraphs>
  <Slides>20</Slides>
  <Notes>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20</vt:i4>
      </vt:variant>
    </vt:vector>
  </HeadingPairs>
  <TitlesOfParts>
    <vt:vector size="27" baseType="lpstr">
      <vt:lpstr>Arial MT</vt:lpstr>
      <vt:lpstr>Calibri</vt:lpstr>
      <vt:lpstr>Calibri Light</vt:lpstr>
      <vt:lpstr>Mangal</vt:lpstr>
      <vt:lpstr>ＭＳ Ｐゴシック</vt:lpstr>
      <vt:lpstr>Arial</vt:lpstr>
      <vt:lpstr>Office-tema</vt:lpstr>
      <vt:lpstr> Reiselivet i nord –  ei utvikling over alle grenser</vt:lpstr>
      <vt:lpstr>PowerPoint-presentasjon</vt:lpstr>
      <vt:lpstr>Nordlysturisme hovedfokus</vt:lpstr>
      <vt:lpstr>PowerPoint-presentasjon</vt:lpstr>
      <vt:lpstr>PowerPoint-presentasjon</vt:lpstr>
      <vt:lpstr>Hovedinnsatsområder (2010- )</vt:lpstr>
      <vt:lpstr>PowerPoint-presentasjon</vt:lpstr>
      <vt:lpstr>Nordlysturismens økonomiske betydning</vt:lpstr>
      <vt:lpstr>PowerPoint-presentasjon</vt:lpstr>
      <vt:lpstr>Samhandling i PRAKSIS</vt:lpstr>
      <vt:lpstr>PowerPoint-presentasjon</vt:lpstr>
      <vt:lpstr>Regionale handlingsplaner og felles plattform</vt:lpstr>
      <vt:lpstr>PowerPoint-presentasjon</vt:lpstr>
      <vt:lpstr>PowerPoint-presentasjon</vt:lpstr>
      <vt:lpstr>Langsiktige effekter</vt:lpstr>
      <vt:lpstr>PowerPoint-presentasjon</vt:lpstr>
      <vt:lpstr>There is no business like snow business!</vt:lpstr>
      <vt:lpstr>Potensialet – kortsiktig Personer som ikke ser noen hindringer for å reise på Nordlys/vinterferie til Nord-Norge</vt:lpstr>
      <vt:lpstr>PowerPoint-presentasjon</vt:lpstr>
      <vt:lpstr>Takk for oppmerksomheten!</vt:lpstr>
    </vt:vector>
  </TitlesOfParts>
  <Company>Vizuelli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Roger Johnsen</dc:creator>
  <cp:lastModifiedBy>Børre Berglund</cp:lastModifiedBy>
  <cp:revision>88</cp:revision>
  <cp:lastPrinted>2016-06-21T15:37:21Z</cp:lastPrinted>
  <dcterms:created xsi:type="dcterms:W3CDTF">2012-01-30T07:47:23Z</dcterms:created>
  <dcterms:modified xsi:type="dcterms:W3CDTF">2016-10-28T14:29:32Z</dcterms:modified>
</cp:coreProperties>
</file>