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80" r:id="rId7"/>
    <p:sldMasterId id="2147483670" r:id="rId8"/>
    <p:sldMasterId id="2147483698" r:id="rId9"/>
    <p:sldMasterId id="2147483726" r:id="rId10"/>
    <p:sldMasterId id="2147483761" r:id="rId11"/>
    <p:sldMasterId id="2147483793" r:id="rId12"/>
    <p:sldMasterId id="2147483798" r:id="rId13"/>
    <p:sldMasterId id="2147483810" r:id="rId14"/>
  </p:sldMasterIdLst>
  <p:notesMasterIdLst>
    <p:notesMasterId r:id="rId30"/>
  </p:notesMasterIdLst>
  <p:sldIdLst>
    <p:sldId id="326" r:id="rId15"/>
    <p:sldId id="280" r:id="rId16"/>
    <p:sldId id="291" r:id="rId17"/>
    <p:sldId id="292" r:id="rId18"/>
    <p:sldId id="293" r:id="rId19"/>
    <p:sldId id="328" r:id="rId20"/>
    <p:sldId id="330" r:id="rId21"/>
    <p:sldId id="329" r:id="rId22"/>
    <p:sldId id="299" r:id="rId23"/>
    <p:sldId id="333" r:id="rId24"/>
    <p:sldId id="332" r:id="rId25"/>
    <p:sldId id="268" r:id="rId26"/>
    <p:sldId id="296" r:id="rId27"/>
    <p:sldId id="323" r:id="rId28"/>
    <p:sldId id="335" r:id="rId29"/>
  </p:sldIdLst>
  <p:sldSz cx="9144000" cy="6858000" type="screen4x3"/>
  <p:notesSz cx="6797675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EAEEC"/>
    <a:srgbClr val="E10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5" autoAdjust="0"/>
    <p:restoredTop sz="94643"/>
  </p:normalViewPr>
  <p:slideViewPr>
    <p:cSldViewPr>
      <p:cViewPr>
        <p:scale>
          <a:sx n="76" d="100"/>
          <a:sy n="76" d="100"/>
        </p:scale>
        <p:origin x="-10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B27D7-00EB-4EBA-BD6E-A8FD68CBF501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06E69-510E-4DD7-BFE6-D75F0813D2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773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5172582" y="44624"/>
            <a:ext cx="393632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 userDrawn="1"/>
        </p:nvSpPr>
        <p:spPr>
          <a:xfrm>
            <a:off x="0" y="5877272"/>
            <a:ext cx="393632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-2"/>
            <a:ext cx="7864580" cy="350100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3709395"/>
            <a:ext cx="7772400" cy="1470025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776864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44208" y="6165310"/>
            <a:ext cx="2133600" cy="365125"/>
          </a:xfrm>
        </p:spPr>
        <p:txBody>
          <a:bodyPr/>
          <a:lstStyle>
            <a:lvl1pPr algn="r">
              <a:defRPr b="1" i="0">
                <a:solidFill>
                  <a:schemeClr val="tx1"/>
                </a:solidFill>
              </a:defRPr>
            </a:lvl1pPr>
          </a:lstStyle>
          <a:p>
            <a:fld id="{811619C0-31CC-4B50-A809-72FF9B5DA960}" type="datetimeFigureOut">
              <a:rPr lang="fi-FI" smtClean="0"/>
              <a:pPr/>
              <a:t>20.10.2016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04670"/>
            <a:ext cx="1728192" cy="599107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328324"/>
            <a:ext cx="2313690" cy="2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0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85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5877272"/>
            <a:ext cx="393632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3709395"/>
            <a:ext cx="7772400" cy="1470025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776864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44208" y="6165310"/>
            <a:ext cx="2133600" cy="365125"/>
          </a:xfrm>
        </p:spPr>
        <p:txBody>
          <a:bodyPr/>
          <a:lstStyle>
            <a:lvl1pPr algn="r">
              <a:defRPr b="1" i="0">
                <a:solidFill>
                  <a:schemeClr val="tx1"/>
                </a:solidFill>
              </a:defRPr>
            </a:lvl1pPr>
          </a:lstStyle>
          <a:p>
            <a:fld id="{811619C0-31CC-4B50-A809-72FF9B5DA960}" type="datetimeFigureOut">
              <a:rPr lang="fi-FI" smtClean="0"/>
              <a:pPr/>
              <a:t>20.10.2016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04670"/>
            <a:ext cx="1728192" cy="59910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09326"/>
            <a:ext cx="2313690" cy="2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76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510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936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13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312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6540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907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5877272"/>
            <a:ext cx="393632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7544" y="4005065"/>
            <a:ext cx="8208912" cy="1080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>
                <a:solidFill>
                  <a:srgbClr val="E46C0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7544" y="5157192"/>
            <a:ext cx="8208912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44208" y="6165310"/>
            <a:ext cx="2133600" cy="365125"/>
          </a:xfrm>
        </p:spPr>
        <p:txBody>
          <a:bodyPr/>
          <a:lstStyle>
            <a:lvl1pPr algn="r">
              <a:defRPr b="1" i="0">
                <a:solidFill>
                  <a:schemeClr val="tx1"/>
                </a:solidFill>
              </a:defRPr>
            </a:lvl1pPr>
          </a:lstStyle>
          <a:p>
            <a:fld id="{811619C0-31CC-4B50-A809-72FF9B5DA960}" type="datetimeFigureOut">
              <a:rPr lang="fi-FI" smtClean="0"/>
              <a:pPr/>
              <a:t>20.10.2016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04670"/>
            <a:ext cx="1728192" cy="59910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09326"/>
            <a:ext cx="2313690" cy="2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96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35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3539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465314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E46C0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9552" y="4005064"/>
            <a:ext cx="7772400" cy="6480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4289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077078"/>
            <a:ext cx="8229600" cy="11270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46C0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496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5877272"/>
            <a:ext cx="393632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3709395"/>
            <a:ext cx="7772400" cy="1470025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rgbClr val="E46C0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776864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44208" y="6165310"/>
            <a:ext cx="2133600" cy="365125"/>
          </a:xfrm>
        </p:spPr>
        <p:txBody>
          <a:bodyPr/>
          <a:lstStyle>
            <a:lvl1pPr algn="r">
              <a:defRPr b="1" i="0">
                <a:solidFill>
                  <a:schemeClr val="tx1"/>
                </a:solidFill>
              </a:defRPr>
            </a:lvl1pPr>
          </a:lstStyle>
          <a:p>
            <a:fld id="{811619C0-31CC-4B50-A809-72FF9B5DA960}" type="datetimeFigureOut">
              <a:rPr lang="fi-FI" smtClean="0"/>
              <a:pPr/>
              <a:t>20.10.2016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04670"/>
            <a:ext cx="1728192" cy="59910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09326"/>
            <a:ext cx="2313690" cy="2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36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46C0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069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46C0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247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46C0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509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362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46C0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8020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508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osoitt.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0DAA205-E178-6241-8172-ED5CD2A40B27}" type="slidenum">
              <a:rPr lang="fi-FI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fc"/>
          <p:cNvSpPr txBox="1"/>
          <p:nvPr userDrawn="1"/>
        </p:nvSpPr>
        <p:spPr>
          <a:xfrm>
            <a:off x="0" y="6642106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000" b="1">
              <a:solidFill>
                <a:srgbClr val="3E8430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08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516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0DAA205-E178-6241-8172-ED5CD2A40B27}" type="slidenum">
              <a:rPr lang="fi-FI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5800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0DAA205-E178-6241-8172-ED5CD2A40B27}" type="slidenum">
              <a:rPr lang="fi-FI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295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0DAA205-E178-6241-8172-ED5CD2A40B27}" type="slidenum">
              <a:rPr lang="fi-FI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7320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0DAA205-E178-6241-8172-ED5CD2A40B27}" type="slidenum">
              <a:rPr lang="fi-FI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4550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0DAA205-E178-6241-8172-ED5CD2A40B27}" type="slidenum">
              <a:rPr lang="fi-FI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7400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0DAA205-E178-6241-8172-ED5CD2A40B27}" type="slidenum">
              <a:rPr lang="fi-FI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9922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>
                <a:solidFill>
                  <a:prstClr val="black">
                    <a:tint val="75000"/>
                  </a:prstClr>
                </a:solidFill>
              </a:rPr>
              <a:t>© BUSINESSOULU 2012, WWW.BUSINESSOULU.COM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0DAA205-E178-6241-8172-ED5CD2A40B27}" type="slidenum">
              <a:rPr lang="fi-FI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9654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0DAA205-E178-6241-8172-ED5CD2A40B27}" type="slidenum">
              <a:rPr lang="fi-FI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1738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>
                <a:solidFill>
                  <a:prstClr val="black">
                    <a:tint val="75000"/>
                  </a:prstClr>
                </a:solidFill>
              </a:rPr>
              <a:t>© BUSINESSOULU 2012, WWW.BUSINESSOULU.COM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0DAA205-E178-6241-8172-ED5CD2A40B27}" type="slidenum">
              <a:rPr lang="fi-FI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1665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>
                <a:solidFill>
                  <a:prstClr val="black">
                    <a:tint val="75000"/>
                  </a:prstClr>
                </a:solidFill>
              </a:rPr>
              <a:t>© BUSINESSOULU 2012, WWW.BUSINESSOULU.COM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0DAA205-E178-6241-8172-ED5CD2A40B27}" type="slidenum">
              <a:rPr lang="fi-FI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240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057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saturation sat="180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484784"/>
            <a:ext cx="5157731" cy="429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prstClr val="black">
                    <a:tint val="75000"/>
                  </a:prstClr>
                </a:solidFill>
              </a:rPr>
              <a:t>© BUSINESSOULU 2012, WWW.BUSINESSOULU.COM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0DAA205-E178-6241-8172-ED5CD2A40B27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3459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9752" y="584206"/>
            <a:ext cx="8064500" cy="180975"/>
          </a:xfrm>
          <a:prstGeom prst="rect">
            <a:avLst/>
          </a:prstGeom>
          <a:solidFill>
            <a:srgbClr val="E78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39752" y="3500438"/>
            <a:ext cx="8064500" cy="36512"/>
          </a:xfrm>
          <a:prstGeom prst="rect">
            <a:avLst/>
          </a:prstGeom>
          <a:solidFill>
            <a:srgbClr val="E78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9753" y="188550"/>
            <a:ext cx="6264275" cy="360362"/>
          </a:xfrm>
        </p:spPr>
        <p:txBody>
          <a:bodyPr anchor="b"/>
          <a:lstStyle>
            <a:lvl1pPr marL="0" indent="0">
              <a:buFontTx/>
              <a:buNone/>
              <a:defRPr sz="1600" cap="all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4" name="Picture 11" descr="BO_logo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59" y="188640"/>
            <a:ext cx="2433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39752" y="1268700"/>
            <a:ext cx="8064500" cy="1728240"/>
          </a:xfrm>
        </p:spPr>
        <p:txBody>
          <a:bodyPr/>
          <a:lstStyle>
            <a:lvl1pPr>
              <a:lnSpc>
                <a:spcPct val="85000"/>
              </a:lnSpc>
              <a:defRPr sz="6800" spc="-50" baseline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683568" y="3717032"/>
            <a:ext cx="7920682" cy="2448818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/>
            </a:lvl1pPr>
            <a:lvl2pPr>
              <a:buClr>
                <a:schemeClr val="accent4">
                  <a:lumMod val="75000"/>
                </a:schemeClr>
              </a:buClr>
              <a:defRPr/>
            </a:lvl2pPr>
            <a:lvl3pPr>
              <a:buClr>
                <a:schemeClr val="accent4">
                  <a:lumMod val="75000"/>
                </a:schemeClr>
              </a:buClr>
              <a:defRPr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283939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5172582" y="44624"/>
            <a:ext cx="393632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0" y="5877272"/>
            <a:ext cx="393632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-2"/>
            <a:ext cx="7864580" cy="350100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3709395"/>
            <a:ext cx="7772400" cy="1470025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776864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44208" y="6165310"/>
            <a:ext cx="2133600" cy="365125"/>
          </a:xfrm>
        </p:spPr>
        <p:txBody>
          <a:bodyPr/>
          <a:lstStyle>
            <a:lvl1pPr algn="r">
              <a:defRPr b="1" i="0">
                <a:solidFill>
                  <a:schemeClr val="tx1"/>
                </a:solidFill>
              </a:defRPr>
            </a:lvl1pPr>
          </a:lstStyle>
          <a:p>
            <a:fld id="{811619C0-31CC-4B50-A809-72FF9B5DA960}" type="datetimeFigureOut">
              <a:rPr lang="fi-FI" smtClean="0">
                <a:solidFill>
                  <a:prstClr val="black"/>
                </a:solidFill>
              </a:rPr>
              <a:pPr/>
              <a:t>20.10.2016</a:t>
            </a:fld>
            <a:endParaRPr lang="fi-FI">
              <a:solidFill>
                <a:prstClr val="black"/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04670"/>
            <a:ext cx="1728192" cy="599107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328324"/>
            <a:ext cx="2313690" cy="2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76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906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00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19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46C0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46C0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6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517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01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6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46C0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46C0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7007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24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68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5877272"/>
            <a:ext cx="393632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3709395"/>
            <a:ext cx="7772400" cy="1470025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rgbClr val="E46C0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776864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44208" y="6165310"/>
            <a:ext cx="2133600" cy="365125"/>
          </a:xfrm>
        </p:spPr>
        <p:txBody>
          <a:bodyPr/>
          <a:lstStyle>
            <a:lvl1pPr algn="r">
              <a:defRPr b="1" i="0">
                <a:solidFill>
                  <a:schemeClr val="tx1"/>
                </a:solidFill>
              </a:defRPr>
            </a:lvl1pPr>
          </a:lstStyle>
          <a:p>
            <a:fld id="{811619C0-31CC-4B50-A809-72FF9B5DA960}" type="datetimeFigureOut">
              <a:rPr lang="fi-FI" smtClean="0">
                <a:solidFill>
                  <a:prstClr val="black"/>
                </a:solidFill>
              </a:rPr>
              <a:pPr/>
              <a:t>20.10.2016</a:t>
            </a:fld>
            <a:endParaRPr lang="fi-FI">
              <a:solidFill>
                <a:prstClr val="black"/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04670"/>
            <a:ext cx="1728192" cy="59910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09326"/>
            <a:ext cx="2313690" cy="2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88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46C0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893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46C0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8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46C0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69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424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46C0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178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527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5877272"/>
            <a:ext cx="393632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7544" y="4005065"/>
            <a:ext cx="8208912" cy="1080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>
                <a:solidFill>
                  <a:srgbClr val="E46C0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7544" y="5157192"/>
            <a:ext cx="8208912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44208" y="6165310"/>
            <a:ext cx="2133600" cy="365125"/>
          </a:xfrm>
        </p:spPr>
        <p:txBody>
          <a:bodyPr/>
          <a:lstStyle>
            <a:lvl1pPr algn="r">
              <a:defRPr b="1" i="0">
                <a:solidFill>
                  <a:schemeClr val="tx1"/>
                </a:solidFill>
              </a:defRPr>
            </a:lvl1pPr>
          </a:lstStyle>
          <a:p>
            <a:fld id="{811619C0-31CC-4B50-A809-72FF9B5DA960}" type="datetimeFigureOut">
              <a:rPr lang="fi-FI" smtClean="0">
                <a:solidFill>
                  <a:prstClr val="black"/>
                </a:solidFill>
              </a:rPr>
              <a:pPr/>
              <a:t>20.10.2016</a:t>
            </a:fld>
            <a:endParaRPr lang="fi-FI">
              <a:solidFill>
                <a:prstClr val="black"/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04670"/>
            <a:ext cx="1728192" cy="59910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09326"/>
            <a:ext cx="2313690" cy="2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3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516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465314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E46C0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9552" y="4005064"/>
            <a:ext cx="7772400" cy="6480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129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077078"/>
            <a:ext cx="8229600" cy="11270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46C0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568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DE0C3-E5E8-42F2-B863-C07C96DE5EC2}" type="datetimeFigureOut">
              <a:rPr lang="fi-FI"/>
              <a:pPr>
                <a:defRPr/>
              </a:pPr>
              <a:t>20.10.2016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5E61-2396-4C35-A98A-B98B5DCFD8C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72366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01F9-38F4-4C52-977D-E43AF5F6BCF7}" type="datetimeFigureOut">
              <a:rPr lang="fi-FI"/>
              <a:pPr>
                <a:defRPr/>
              </a:pPr>
              <a:t>20.10.2016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5D77-544D-4867-830E-F374A3176A2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7861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E8897-D12F-4B2B-B2D8-4E3BCDC6CB0C}" type="datetimeFigureOut">
              <a:rPr lang="fi-FI"/>
              <a:pPr>
                <a:defRPr/>
              </a:pPr>
              <a:t>20.10.2016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A92F7-732A-4978-987B-0E47DA18E5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4108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E72E-67A5-4C38-B7F0-6066AAFADC74}" type="datetimeFigureOut">
              <a:rPr lang="fi-FI"/>
              <a:pPr>
                <a:defRPr/>
              </a:pPr>
              <a:t>20.10.2016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57767-1466-4AE1-9437-5A2C503496A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813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A311-57BA-440B-AC29-CEDA58B18A8A}" type="datetimeFigureOut">
              <a:rPr lang="fi-FI"/>
              <a:pPr>
                <a:defRPr/>
              </a:pPr>
              <a:t>20.10.2016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49589-AA72-4B63-986F-690B92969D0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255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9E61-1F6C-4C1A-A7EA-BF151F58BAAF}" type="datetimeFigureOut">
              <a:rPr lang="fi-FI"/>
              <a:pPr>
                <a:defRPr/>
              </a:pPr>
              <a:t>20.10.2016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5FEEE-1ABB-4FA6-9429-5615046494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4293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5C58-4157-4A3F-A2E8-496ABC062CC5}" type="datetimeFigureOut">
              <a:rPr lang="fi-FI"/>
              <a:pPr>
                <a:defRPr/>
              </a:pPr>
              <a:t>20.10.2016</a:t>
            </a:fld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DCE1-494F-49B5-A9A4-A8D8867E1F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716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91041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F2C7-14E5-4BD3-9E67-8110CFE8DCAF}" type="datetimeFigureOut">
              <a:rPr lang="fi-FI"/>
              <a:pPr>
                <a:defRPr/>
              </a:pPr>
              <a:t>20.10.2016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C87B6-2F91-4C70-B4AA-40830D1178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839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335E5-CFDA-4B69-B04D-3E9C3827203D}" type="datetimeFigureOut">
              <a:rPr lang="fi-FI"/>
              <a:pPr>
                <a:defRPr/>
              </a:pPr>
              <a:t>20.10.2016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3B67-6C03-431D-A63A-753317E52B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24375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A5AC-4646-4092-9999-102DBE232600}" type="datetimeFigureOut">
              <a:rPr lang="fi-FI"/>
              <a:pPr>
                <a:defRPr/>
              </a:pPr>
              <a:t>20.10.2016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08650-F60A-4C0C-BE05-BBE72577A7B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72484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7DA4B-9E85-4EC7-B555-20639A546D52}" type="datetimeFigureOut">
              <a:rPr lang="fi-FI"/>
              <a:pPr>
                <a:defRPr/>
              </a:pPr>
              <a:t>20.10.2016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A5AC5-85CF-41F8-82D9-6BED9A53217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904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5877272"/>
            <a:ext cx="393632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3709390"/>
            <a:ext cx="7772400" cy="1470025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776864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44208" y="6165326"/>
            <a:ext cx="2133600" cy="365125"/>
          </a:xfrm>
        </p:spPr>
        <p:txBody>
          <a:bodyPr/>
          <a:lstStyle>
            <a:lvl1pPr algn="r">
              <a:defRPr b="1" i="0">
                <a:solidFill>
                  <a:schemeClr val="tx1"/>
                </a:solidFill>
              </a:defRPr>
            </a:lvl1pPr>
          </a:lstStyle>
          <a:p>
            <a:fld id="{811619C0-31CC-4B50-A809-72FF9B5DA960}" type="datetimeFigureOut">
              <a:rPr lang="fi-FI" smtClean="0">
                <a:solidFill>
                  <a:prstClr val="black"/>
                </a:solidFill>
              </a:rPr>
              <a:pPr/>
              <a:t>26.9.2016</a:t>
            </a:fld>
            <a:endParaRPr lang="fi-FI">
              <a:solidFill>
                <a:prstClr val="black"/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04664"/>
            <a:ext cx="1728192" cy="599107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4" y="6241686"/>
            <a:ext cx="1152128" cy="3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984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108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275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114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114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4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47750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0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/>
              <a:t>20.10.2016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89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77.xml"/><Relationship Id="rId9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6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132857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987824" y="63042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19C0-31CC-4B50-A809-72FF9B5DA960}" type="datetimeFigureOut">
              <a:rPr lang="fi-FI" smtClean="0"/>
              <a:t>20.10.2016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20072" y="63042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4408" y="6290449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3" y="3"/>
            <a:ext cx="2218146" cy="97043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3" y="267552"/>
            <a:ext cx="1330878" cy="43533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09326"/>
            <a:ext cx="2313690" cy="2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6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i="0" kern="1200">
          <a:solidFill>
            <a:srgbClr val="E46C0A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2059" y="573719"/>
            <a:ext cx="8229600" cy="112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1844825"/>
            <a:ext cx="8219256" cy="4104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987824" y="6304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26.9.2016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20072" y="63042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4408" y="6290465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39950"/>
            <a:ext cx="1152128" cy="307234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467544" y="0"/>
            <a:ext cx="8676456" cy="188640"/>
          </a:xfrm>
          <a:prstGeom prst="rect">
            <a:avLst/>
          </a:prstGeom>
          <a:solidFill>
            <a:srgbClr val="E1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57695"/>
            <a:ext cx="1340839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i="1" kern="1200">
          <a:solidFill>
            <a:srgbClr val="E1006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2059" y="573724"/>
            <a:ext cx="8229600" cy="112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1844826"/>
            <a:ext cx="8219256" cy="4104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987824" y="63042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19C0-31CC-4B50-A809-72FF9B5DA960}" type="datetimeFigureOut">
              <a:rPr lang="fi-FI" smtClean="0"/>
              <a:t>20.10.2016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20072" y="63042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4408" y="6290449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41" y="357695"/>
            <a:ext cx="1320832" cy="432048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09326"/>
            <a:ext cx="2313690" cy="269033"/>
          </a:xfrm>
          <a:prstGeom prst="rect">
            <a:avLst/>
          </a:prstGeom>
        </p:spPr>
      </p:pic>
      <p:pic>
        <p:nvPicPr>
          <p:cNvPr id="7" name="Kuva 6" descr="palakki1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6868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0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i="0" kern="1200">
          <a:solidFill>
            <a:srgbClr val="E46C0A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4160299"/>
            <a:ext cx="8219256" cy="1933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987824" y="63042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19C0-31CC-4B50-A809-72FF9B5DA960}" type="datetimeFigureOut">
              <a:rPr lang="fi-FI" smtClean="0"/>
              <a:t>20.10.2016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20072" y="63042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4408" y="6290449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41" y="357695"/>
            <a:ext cx="1320832" cy="43204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09326"/>
            <a:ext cx="2313690" cy="269033"/>
          </a:xfrm>
          <a:prstGeom prst="rect">
            <a:avLst/>
          </a:prstGeom>
        </p:spPr>
      </p:pic>
      <p:pic>
        <p:nvPicPr>
          <p:cNvPr id="2" name="Kuva 1" descr="palakki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1048"/>
            <a:ext cx="86868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i="0" kern="1200">
          <a:solidFill>
            <a:srgbClr val="E1006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2059" y="4224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700813"/>
            <a:ext cx="8229600" cy="4248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987824" y="63042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19C0-31CC-4B50-A809-72FF9B5DA960}" type="datetimeFigureOut">
              <a:rPr lang="fi-FI" smtClean="0"/>
              <a:t>20.10.2016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20072" y="63042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4408" y="6290449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3CEB-7B03-42DD-9E37-8607CA268D6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15" y="222063"/>
            <a:ext cx="1330878" cy="43533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09326"/>
            <a:ext cx="2313690" cy="2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i="0" kern="1200">
          <a:solidFill>
            <a:srgbClr val="E46C0A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E0DAA205-E178-6241-8172-ED5CD2A40B2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c"/>
          <p:cNvSpPr txBox="1"/>
          <p:nvPr userDrawn="1"/>
        </p:nvSpPr>
        <p:spPr>
          <a:xfrm>
            <a:off x="0" y="6642106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000" b="1">
              <a:solidFill>
                <a:srgbClr val="3E8430"/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2050" name="Picture 2" descr="http://100tekoa.viidakkorumpu.fi/wp-content/themes/100tekoa/images/oulu_capitalofnorth_logo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07250"/>
            <a:ext cx="1080120" cy="72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3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132857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987824" y="63042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20072" y="63042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4408" y="6290449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3" y="3"/>
            <a:ext cx="2218146" cy="97043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3" y="267552"/>
            <a:ext cx="1330878" cy="43533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09326"/>
            <a:ext cx="2313690" cy="2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3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i="0" kern="1200">
          <a:solidFill>
            <a:srgbClr val="E46C0A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2059" y="4224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700813"/>
            <a:ext cx="8229600" cy="4248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987824" y="63042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20072" y="63042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4408" y="6290449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15" y="222063"/>
            <a:ext cx="1330878" cy="43533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09326"/>
            <a:ext cx="2313690" cy="2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2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i="0" kern="1200">
          <a:solidFill>
            <a:srgbClr val="E46C0A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4160299"/>
            <a:ext cx="8219256" cy="1933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987824" y="63042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20072" y="63042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4408" y="6290449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41" y="357695"/>
            <a:ext cx="1320832" cy="43204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09326"/>
            <a:ext cx="2313690" cy="269033"/>
          </a:xfrm>
          <a:prstGeom prst="rect">
            <a:avLst/>
          </a:prstGeom>
        </p:spPr>
      </p:pic>
      <p:pic>
        <p:nvPicPr>
          <p:cNvPr id="2" name="Kuva 1" descr="palakki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1048"/>
            <a:ext cx="86868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6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i="0" kern="1200">
          <a:solidFill>
            <a:srgbClr val="E1006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fi-FI" altLang="fi-FI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fi-FI" alt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98FFEF-78C9-4C7F-84BD-C51B7AC24357}" type="datetimeFigureOut">
              <a:rPr lang="fi-FI"/>
              <a:pPr>
                <a:defRPr/>
              </a:pPr>
              <a:t>20.10.2016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3AF1BD-5D73-4C98-A8AF-4F6893585B1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042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48.png"/><Relationship Id="rId3" Type="http://schemas.openxmlformats.org/officeDocument/2006/relationships/image" Target="../media/image37.png"/><Relationship Id="rId21" Type="http://schemas.openxmlformats.org/officeDocument/2006/relationships/image" Target="../media/image5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hyperlink" Target="https://www.youtube.com/watch?v=AYNcSVz9viM" TargetMode="External"/><Relationship Id="rId2" Type="http://schemas.openxmlformats.org/officeDocument/2006/relationships/image" Target="../media/image36.png"/><Relationship Id="rId16" Type="http://schemas.openxmlformats.org/officeDocument/2006/relationships/image" Target="../media/image47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YnY1_UwA4s" TargetMode="External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19" Type="http://schemas.openxmlformats.org/officeDocument/2006/relationships/hyperlink" Target="https://www.indiegogo.com/projects/iprotoxi-aistin-multi-modular-sensor-platform" TargetMode="External"/><Relationship Id="rId4" Type="http://schemas.openxmlformats.org/officeDocument/2006/relationships/hyperlink" Target="https://www.youtube.com/watch?v=0ceWXeft5ww" TargetMode="External"/><Relationship Id="rId9" Type="http://schemas.openxmlformats.org/officeDocument/2006/relationships/image" Target="../media/image41.png"/><Relationship Id="rId14" Type="http://schemas.openxmlformats.org/officeDocument/2006/relationships/hyperlink" Target="FilmMe%20ice-hockey%20short.mp4" TargetMode="External"/><Relationship Id="rId22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ilmakuv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0" y="3645024"/>
            <a:ext cx="9252520" cy="2376264"/>
          </a:xfrm>
          <a:prstGeom prst="rect">
            <a:avLst/>
          </a:prstGeom>
          <a:solidFill>
            <a:srgbClr val="2D414B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2D414B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0326" y="3713212"/>
            <a:ext cx="7772400" cy="1807843"/>
          </a:xfrm>
        </p:spPr>
        <p:txBody>
          <a:bodyPr>
            <a:normAutofit fontScale="90000"/>
          </a:bodyPr>
          <a:lstStyle/>
          <a:p>
            <a:r>
              <a:rPr lang="fi-FI" b="0" i="0" dirty="0" err="1" smtClean="0">
                <a:solidFill>
                  <a:srgbClr val="F79646">
                    <a:lumMod val="75000"/>
                  </a:srgbClr>
                </a:solidFill>
                <a:latin typeface="Altis Medium"/>
              </a:rPr>
              <a:t>Digitale</a:t>
            </a:r>
            <a:r>
              <a:rPr lang="fi-FI" b="0" i="0" dirty="0" smtClean="0">
                <a:solidFill>
                  <a:srgbClr val="F79646">
                    <a:lumMod val="75000"/>
                  </a:srgbClr>
                </a:solidFill>
                <a:latin typeface="Altis Medium"/>
              </a:rPr>
              <a:t> </a:t>
            </a:r>
            <a:r>
              <a:rPr lang="fi-FI" b="0" i="0" dirty="0" err="1">
                <a:solidFill>
                  <a:srgbClr val="F79646">
                    <a:lumMod val="75000"/>
                  </a:srgbClr>
                </a:solidFill>
                <a:latin typeface="Altis Medium"/>
              </a:rPr>
              <a:t>mestere</a:t>
            </a:r>
            <a:r>
              <a:rPr lang="fi-FI" b="0" i="0" dirty="0">
                <a:solidFill>
                  <a:srgbClr val="F79646">
                    <a:lumMod val="75000"/>
                  </a:srgbClr>
                </a:solidFill>
                <a:latin typeface="Altis Medium"/>
              </a:rPr>
              <a:t> </a:t>
            </a:r>
            <a:r>
              <a:rPr lang="fi-FI" b="0" i="0" dirty="0" err="1">
                <a:solidFill>
                  <a:srgbClr val="F79646">
                    <a:lumMod val="75000"/>
                  </a:srgbClr>
                </a:solidFill>
                <a:latin typeface="Altis Medium"/>
              </a:rPr>
              <a:t>fra</a:t>
            </a:r>
            <a:r>
              <a:rPr lang="fi-FI" b="0" i="0" dirty="0">
                <a:solidFill>
                  <a:srgbClr val="F79646">
                    <a:lumMod val="75000"/>
                  </a:srgbClr>
                </a:solidFill>
                <a:latin typeface="Altis Medium"/>
              </a:rPr>
              <a:t> de </a:t>
            </a:r>
            <a:r>
              <a:rPr lang="fi-FI" b="0" i="0" dirty="0" err="1">
                <a:solidFill>
                  <a:srgbClr val="F79646">
                    <a:lumMod val="75000"/>
                  </a:srgbClr>
                </a:solidFill>
                <a:latin typeface="Altis Medium"/>
              </a:rPr>
              <a:t>finske</a:t>
            </a:r>
            <a:r>
              <a:rPr lang="fi-FI" b="0" i="0" dirty="0">
                <a:solidFill>
                  <a:srgbClr val="F79646">
                    <a:lumMod val="75000"/>
                  </a:srgbClr>
                </a:solidFill>
                <a:latin typeface="Altis Medium"/>
              </a:rPr>
              <a:t> </a:t>
            </a:r>
            <a:r>
              <a:rPr lang="fi-FI" b="0" i="0" dirty="0" err="1">
                <a:solidFill>
                  <a:srgbClr val="F79646">
                    <a:lumMod val="75000"/>
                  </a:srgbClr>
                </a:solidFill>
                <a:latin typeface="Altis Medium"/>
              </a:rPr>
              <a:t>skoger</a:t>
            </a:r>
            <a:r>
              <a:rPr lang="fi-FI" b="0" i="0" dirty="0">
                <a:solidFill>
                  <a:srgbClr val="F79646">
                    <a:lumMod val="75000"/>
                  </a:srgbClr>
                </a:solidFill>
                <a:latin typeface="Altis Medium"/>
              </a:rPr>
              <a:t> </a:t>
            </a:r>
            <a:r>
              <a:rPr lang="fi-FI" sz="5400" b="0" i="0" dirty="0">
                <a:solidFill>
                  <a:srgbClr val="F79646">
                    <a:lumMod val="75000"/>
                  </a:srgbClr>
                </a:solidFill>
                <a:latin typeface="Altis Medium"/>
              </a:rPr>
              <a:t>–Oulu og </a:t>
            </a:r>
            <a:r>
              <a:rPr lang="fi-FI" sz="5400" b="0" i="0" dirty="0" err="1">
                <a:solidFill>
                  <a:srgbClr val="F79646">
                    <a:lumMod val="75000"/>
                  </a:srgbClr>
                </a:solidFill>
                <a:latin typeface="Altis Medium"/>
              </a:rPr>
              <a:t>Hightech</a:t>
            </a:r>
            <a:r>
              <a:rPr lang="fi-FI" sz="2700" dirty="0" smtClean="0">
                <a:solidFill>
                  <a:schemeClr val="bg1"/>
                </a:solidFill>
              </a:rPr>
              <a:t/>
            </a:r>
            <a:br>
              <a:rPr lang="fi-FI" sz="2700" dirty="0" smtClean="0">
                <a:solidFill>
                  <a:schemeClr val="bg1"/>
                </a:solidFill>
              </a:rPr>
            </a:br>
            <a:r>
              <a:rPr lang="fi-FI" sz="2700" dirty="0" smtClean="0">
                <a:solidFill>
                  <a:schemeClr val="bg1"/>
                </a:solidFill>
              </a:rPr>
              <a:t>Maja </a:t>
            </a:r>
            <a:r>
              <a:rPr lang="fi-FI" sz="2700" dirty="0" smtClean="0">
                <a:solidFill>
                  <a:schemeClr val="bg1"/>
                </a:solidFill>
              </a:rPr>
              <a:t>Terning, BusinessOulu</a:t>
            </a:r>
            <a:r>
              <a:rPr lang="fi-FI" sz="2700" dirty="0" smtClean="0">
                <a:solidFill>
                  <a:schemeClr val="bg1"/>
                </a:solidFill>
              </a:rPr>
              <a:t/>
            </a:r>
            <a:br>
              <a:rPr lang="fi-FI" sz="2700" dirty="0" smtClean="0">
                <a:solidFill>
                  <a:schemeClr val="bg1"/>
                </a:solidFill>
              </a:rPr>
            </a:br>
            <a:r>
              <a:rPr lang="fi-FI" sz="2700" dirty="0">
                <a:solidFill>
                  <a:schemeClr val="bg1"/>
                </a:solidFill>
              </a:rPr>
              <a:t/>
            </a:r>
            <a:br>
              <a:rPr lang="fi-FI" sz="2700" dirty="0">
                <a:solidFill>
                  <a:schemeClr val="bg1"/>
                </a:solidFill>
              </a:rPr>
            </a:br>
            <a:r>
              <a:rPr lang="fi-FI" sz="1800" i="1" u="sng" dirty="0"/>
              <a:t/>
            </a:r>
            <a:br>
              <a:rPr lang="fi-FI" sz="1800" i="1" u="sng" dirty="0"/>
            </a:br>
            <a:endParaRPr lang="fi-FI" sz="4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-27384"/>
            <a:ext cx="5904656" cy="2539002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4" y="260649"/>
            <a:ext cx="1751080" cy="562357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4" y="6130334"/>
            <a:ext cx="1274024" cy="3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3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Skape et økosystem gjennom samarbeid</a:t>
            </a:r>
            <a:endParaRPr lang="fi-FI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4622"/>
            <a:ext cx="8136904" cy="412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39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88640"/>
            <a:ext cx="9169400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04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539552" y="631988"/>
            <a:ext cx="8147248" cy="116205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En </a:t>
            </a:r>
            <a:r>
              <a:rPr lang="fi-FI" dirty="0" err="1" smtClean="0"/>
              <a:t>generasjon</a:t>
            </a:r>
            <a:r>
              <a:rPr lang="fi-FI" dirty="0" smtClean="0"/>
              <a:t> av 400</a:t>
            </a:r>
            <a:r>
              <a:rPr lang="fi-FI" dirty="0"/>
              <a:t>+ start </a:t>
            </a:r>
            <a:r>
              <a:rPr lang="fi-FI" dirty="0" err="1"/>
              <a:t>ups</a:t>
            </a:r>
            <a:r>
              <a:rPr lang="fi-FI" dirty="0"/>
              <a:t> </a:t>
            </a:r>
            <a:r>
              <a:rPr lang="fi-FI" dirty="0" err="1" smtClean="0"/>
              <a:t>siden</a:t>
            </a:r>
            <a:r>
              <a:rPr lang="fi-FI" dirty="0" smtClean="0"/>
              <a:t> </a:t>
            </a:r>
            <a:r>
              <a:rPr lang="fi-FI" dirty="0"/>
              <a:t>2012!</a:t>
            </a:r>
          </a:p>
        </p:txBody>
      </p:sp>
      <p:pic>
        <p:nvPicPr>
          <p:cNvPr id="1027" name="Picture 3" descr="043380636887DF43A1436A9D90E8F7D1@ou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77135"/>
            <a:ext cx="6624736" cy="441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3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66" y="2588666"/>
            <a:ext cx="1886016" cy="141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83" y="1270137"/>
            <a:ext cx="2331343" cy="155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1615" y="619802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Examples of products designed in Oulu </a:t>
            </a:r>
          </a:p>
        </p:txBody>
      </p:sp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4" y="3888734"/>
            <a:ext cx="156246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8" r="17707"/>
          <a:stretch/>
        </p:blipFill>
        <p:spPr bwMode="auto">
          <a:xfrm>
            <a:off x="7215022" y="5175299"/>
            <a:ext cx="1231344" cy="120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3"/>
          <a:stretch/>
        </p:blipFill>
        <p:spPr bwMode="auto">
          <a:xfrm>
            <a:off x="387871" y="2817276"/>
            <a:ext cx="2299498" cy="87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6" t="40579" r="6476" b="15424"/>
          <a:stretch/>
        </p:blipFill>
        <p:spPr bwMode="auto">
          <a:xfrm>
            <a:off x="4796415" y="2773961"/>
            <a:ext cx="2169310" cy="106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018"/>
          <a:stretch/>
        </p:blipFill>
        <p:spPr bwMode="auto">
          <a:xfrm>
            <a:off x="568162" y="5251777"/>
            <a:ext cx="1771590" cy="98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60368"/>
            <a:ext cx="1290615" cy="129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942" y="2548497"/>
            <a:ext cx="1008112" cy="129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1872208" cy="126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14" action="ppaction://hlinkfil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67" y="3915444"/>
            <a:ext cx="1619317" cy="119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Kuvahaun tulos haulle valopaa logo"/>
          <p:cNvSpPr>
            <a:spLocks noChangeAspect="1" noChangeArrowheads="1"/>
          </p:cNvSpPr>
          <p:nvPr/>
        </p:nvSpPr>
        <p:spPr bwMode="auto">
          <a:xfrm>
            <a:off x="63500" y="-136525"/>
            <a:ext cx="1809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4" descr="Kuvahaun tulos haulle valopaa logo"/>
          <p:cNvSpPr>
            <a:spLocks noChangeAspect="1" noChangeArrowheads="1"/>
          </p:cNvSpPr>
          <p:nvPr/>
        </p:nvSpPr>
        <p:spPr bwMode="auto">
          <a:xfrm>
            <a:off x="215900" y="15875"/>
            <a:ext cx="1809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20" y="3926874"/>
            <a:ext cx="1792062" cy="108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71" y="1456636"/>
            <a:ext cx="17922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51777"/>
            <a:ext cx="2640082" cy="98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413F91F9-4175-4852-A9B5-F118373F1E31" descr="FB8025AF-6090-47D3-BD26-AC0D1B275280@panoulu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808" y="1574625"/>
            <a:ext cx="933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A0354B1-6C7F-47A0-AF52-98C29119BDB7" descr="2C59C381-61AD-4A23-9B74-1FC765E777E7@panoulu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96" y="4961970"/>
            <a:ext cx="1838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1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uva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26" y="2753979"/>
            <a:ext cx="2077280" cy="2077280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50" y="2921528"/>
            <a:ext cx="1782319" cy="1782319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273132" y="1513681"/>
            <a:ext cx="8234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Wireless </a:t>
            </a:r>
            <a:r>
              <a:rPr lang="en-US" sz="2400" b="1" kern="0" dirty="0" smtClean="0">
                <a:solidFill>
                  <a:srgbClr val="00ADEF"/>
                </a:solidFill>
              </a:rPr>
              <a:t>d</a:t>
            </a:r>
            <a:r>
              <a:rPr lang="en-US" sz="2400" b="1" kern="0" dirty="0" smtClean="0">
                <a:solidFill>
                  <a:srgbClr val="00ADEF"/>
                </a:solidFill>
                <a:cs typeface="Sansation Regular"/>
              </a:rPr>
              <a:t>evice creation </a:t>
            </a:r>
            <a:r>
              <a:rPr lang="en-US" b="1" dirty="0" smtClean="0"/>
              <a:t>based on customer requirements, </a:t>
            </a:r>
            <a:r>
              <a:rPr lang="en-US" b="1" dirty="0"/>
              <a:t>HW and mechanical engineering </a:t>
            </a:r>
            <a:r>
              <a:rPr lang="en-US" b="1" dirty="0" smtClean="0"/>
              <a:t>simulated and realized into </a:t>
            </a:r>
            <a:r>
              <a:rPr lang="en-US" sz="2400" b="1" kern="0" dirty="0">
                <a:solidFill>
                  <a:srgbClr val="00ADEF"/>
                </a:solidFill>
                <a:cs typeface="Sansation Regular"/>
              </a:rPr>
              <a:t>prototypes</a:t>
            </a:r>
            <a:r>
              <a:rPr lang="en-US" b="1" dirty="0" smtClean="0"/>
              <a:t>, integrated with selected </a:t>
            </a:r>
            <a:r>
              <a:rPr lang="en-US" sz="2400" b="1" kern="0" dirty="0" smtClean="0">
                <a:solidFill>
                  <a:srgbClr val="00ADEF"/>
                </a:solidFill>
              </a:rPr>
              <a:t>SW design</a:t>
            </a:r>
            <a:r>
              <a:rPr lang="en-US" b="1" dirty="0" smtClean="0"/>
              <a:t>, giving birth to a mature certified </a:t>
            </a:r>
            <a:r>
              <a:rPr lang="en-US" sz="2400" b="1" kern="0" dirty="0">
                <a:solidFill>
                  <a:srgbClr val="00ADEF"/>
                </a:solidFill>
                <a:cs typeface="Sansation Regular"/>
              </a:rPr>
              <a:t>solution</a:t>
            </a:r>
            <a:r>
              <a:rPr lang="en-US" b="1" dirty="0" smtClean="0"/>
              <a:t> for end users to enjoy</a:t>
            </a:r>
            <a:endParaRPr lang="en-US" b="1" dirty="0"/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2569495" y="4556685"/>
            <a:ext cx="1974850" cy="64414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square" lIns="90488" tIns="44450" rIns="90488" bIns="44450" anchor="ctr">
            <a:spAutoFit/>
          </a:bodyPr>
          <a:lstStyle/>
          <a:p>
            <a:r>
              <a:rPr lang="en-US" altLang="fi-FI" sz="1600" b="1" dirty="0" smtClean="0">
                <a:solidFill>
                  <a:schemeClr val="bg1"/>
                </a:solidFill>
                <a:latin typeface="Nokia Sans Wide" pitchFamily="34" charset="0"/>
              </a:rPr>
              <a:t>Design </a:t>
            </a:r>
            <a:r>
              <a:rPr lang="en-US" altLang="fi-FI" sz="1600" b="1" dirty="0">
                <a:solidFill>
                  <a:schemeClr val="bg1"/>
                </a:solidFill>
                <a:latin typeface="Nokia Sans Wide" pitchFamily="34" charset="0"/>
              </a:rPr>
              <a:t>and </a:t>
            </a:r>
          </a:p>
          <a:p>
            <a:r>
              <a:rPr lang="en-US" altLang="fi-FI" sz="1600" b="1" dirty="0">
                <a:solidFill>
                  <a:schemeClr val="bg1"/>
                </a:solidFill>
                <a:latin typeface="Nokia Sans Wide" pitchFamily="34" charset="0"/>
              </a:rPr>
              <a:t>Solution </a:t>
            </a:r>
            <a:r>
              <a:rPr lang="en-US" altLang="fi-FI" sz="1600" b="1" dirty="0" smtClean="0">
                <a:solidFill>
                  <a:schemeClr val="bg1"/>
                </a:solidFill>
                <a:latin typeface="Nokia Sans Wide" pitchFamily="34" charset="0"/>
              </a:rPr>
              <a:t>Options</a:t>
            </a:r>
            <a:endParaRPr lang="en-US" altLang="fi-FI" sz="1600" b="1" dirty="0">
              <a:solidFill>
                <a:schemeClr val="bg1"/>
              </a:solidFill>
              <a:latin typeface="Nokia Sans Wide" pitchFamily="34" charset="0"/>
            </a:endParaRPr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462820" y="4563036"/>
            <a:ext cx="1974850" cy="64414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57150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lIns="90488" tIns="44450" rIns="90488" bIns="44450" anchor="ctr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Nokia Sans Wide" pitchFamily="34" charset="0"/>
              </a:rPr>
              <a:t>Device Requirements </a:t>
            </a:r>
            <a:endParaRPr lang="fi-FI" sz="1600" b="1" dirty="0"/>
          </a:p>
        </p:txBody>
      </p:sp>
      <p:sp>
        <p:nvSpPr>
          <p:cNvPr id="15" name="AutoShape 33"/>
          <p:cNvSpPr>
            <a:spLocks noChangeArrowheads="1"/>
          </p:cNvSpPr>
          <p:nvPr/>
        </p:nvSpPr>
        <p:spPr bwMode="auto">
          <a:xfrm>
            <a:off x="6876256" y="4531349"/>
            <a:ext cx="2138087" cy="644148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square" lIns="90488" tIns="44450" rIns="90488" bIns="44450" anchor="ctr">
            <a:spAutoFit/>
          </a:bodyPr>
          <a:lstStyle/>
          <a:p>
            <a:r>
              <a:rPr lang="fi-FI" sz="1600" b="1" dirty="0" smtClean="0">
                <a:solidFill>
                  <a:schemeClr val="bg1"/>
                </a:solidFill>
                <a:latin typeface="Nokia Sans Wide" pitchFamily="34" charset="0"/>
              </a:rPr>
              <a:t>Market Access , </a:t>
            </a:r>
            <a:r>
              <a:rPr lang="fi-FI" sz="1600" b="1" dirty="0" err="1" smtClean="0">
                <a:solidFill>
                  <a:schemeClr val="bg1"/>
                </a:solidFill>
                <a:latin typeface="Nokia Sans Wide" pitchFamily="34" charset="0"/>
              </a:rPr>
              <a:t>Sales</a:t>
            </a:r>
            <a:r>
              <a:rPr lang="fi-FI" sz="1600" b="1" dirty="0" smtClean="0">
                <a:solidFill>
                  <a:schemeClr val="bg1"/>
                </a:solidFill>
                <a:latin typeface="Nokia Sans Wide" pitchFamily="34" charset="0"/>
              </a:rPr>
              <a:t> and Service</a:t>
            </a:r>
            <a:endParaRPr lang="fi-FI" sz="1600" b="1" dirty="0">
              <a:solidFill>
                <a:schemeClr val="bg1"/>
              </a:solidFill>
              <a:latin typeface="Nokia Sans Wide" pitchFamily="34" charset="0"/>
            </a:endParaRPr>
          </a:p>
        </p:txBody>
      </p:sp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4661635" y="4534523"/>
            <a:ext cx="2119311" cy="64414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rgbClr val="92D050"/>
            </a:solidFill>
            <a:round/>
            <a:headEnd/>
            <a:tailEnd/>
          </a:ln>
          <a:effectLst/>
          <a:extLst/>
        </p:spPr>
        <p:txBody>
          <a:bodyPr lIns="90488" tIns="44450" rIns="90488" bIns="44450" anchor="ctr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Nokia Sans Wide" pitchFamily="34" charset="0"/>
              </a:rPr>
              <a:t>Product </a:t>
            </a:r>
            <a:r>
              <a:rPr lang="fi-FI" sz="1600" b="1" dirty="0" err="1">
                <a:solidFill>
                  <a:schemeClr val="bg1"/>
                </a:solidFill>
                <a:latin typeface="Nokia Sans Wide" pitchFamily="34" charset="0"/>
              </a:rPr>
              <a:t>C</a:t>
            </a:r>
            <a:r>
              <a:rPr lang="fi-FI" sz="1600" b="1" dirty="0" err="1" smtClean="0">
                <a:solidFill>
                  <a:schemeClr val="bg1"/>
                </a:solidFill>
                <a:latin typeface="Nokia Sans Wide" pitchFamily="34" charset="0"/>
              </a:rPr>
              <a:t>reation</a:t>
            </a:r>
            <a:r>
              <a:rPr lang="fi-FI" sz="1600" b="1" dirty="0" smtClean="0">
                <a:solidFill>
                  <a:schemeClr val="bg1"/>
                </a:solidFill>
                <a:latin typeface="Nokia Sans Wide" pitchFamily="34" charset="0"/>
              </a:rPr>
              <a:t> </a:t>
            </a:r>
            <a:r>
              <a:rPr lang="fi-FI" sz="1600" b="1" dirty="0">
                <a:solidFill>
                  <a:schemeClr val="bg1"/>
                </a:solidFill>
                <a:latin typeface="Nokia Sans Wide" pitchFamily="34" charset="0"/>
              </a:rPr>
              <a:t>and </a:t>
            </a:r>
            <a:r>
              <a:rPr lang="fi-FI" sz="1600" b="1" dirty="0" err="1">
                <a:solidFill>
                  <a:schemeClr val="bg1"/>
                </a:solidFill>
                <a:latin typeface="Nokia Sans Wide" pitchFamily="34" charset="0"/>
              </a:rPr>
              <a:t>V</a:t>
            </a:r>
            <a:r>
              <a:rPr lang="fi-FI" sz="1600" b="1" dirty="0" err="1" smtClean="0">
                <a:solidFill>
                  <a:schemeClr val="bg1"/>
                </a:solidFill>
                <a:latin typeface="Nokia Sans Wide" pitchFamily="34" charset="0"/>
              </a:rPr>
              <a:t>erification</a:t>
            </a:r>
            <a:endParaRPr lang="fi-FI" sz="1600" b="1" dirty="0">
              <a:solidFill>
                <a:schemeClr val="bg1"/>
              </a:solidFill>
              <a:latin typeface="Nokia Sans Wide" pitchFamily="34" charset="0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157329" y="5108884"/>
            <a:ext cx="539731" cy="5363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fi-FI" sz="20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2" name="Kuva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23" y="3216479"/>
            <a:ext cx="1210998" cy="1210998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53" y="3227287"/>
            <a:ext cx="1187383" cy="1187383"/>
          </a:xfrm>
          <a:prstGeom prst="rect">
            <a:avLst/>
          </a:prstGeom>
        </p:spPr>
      </p:pic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2402045" y="5108883"/>
            <a:ext cx="539731" cy="5363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fi-FI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4534819" y="5108884"/>
            <a:ext cx="539731" cy="5363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fi-FI" sz="2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6745321" y="5125857"/>
            <a:ext cx="539731" cy="5363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fi-FI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Otsikko 4"/>
          <p:cNvSpPr txBox="1">
            <a:spLocks/>
          </p:cNvSpPr>
          <p:nvPr/>
        </p:nvSpPr>
        <p:spPr>
          <a:xfrm>
            <a:off x="138267" y="343542"/>
            <a:ext cx="8784976" cy="1204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i="0" kern="1200">
                <a:solidFill>
                  <a:srgbClr val="E1006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sz="3200" dirty="0">
                <a:solidFill>
                  <a:srgbClr val="3EAEEC"/>
                </a:solidFill>
              </a:rPr>
              <a:t>R&amp;D</a:t>
            </a:r>
            <a:r>
              <a:rPr lang="fi-FI" sz="3200" dirty="0">
                <a:solidFill>
                  <a:prstClr val="black"/>
                </a:solidFill>
              </a:rPr>
              <a:t>, </a:t>
            </a:r>
            <a:r>
              <a:rPr lang="fi-FI" sz="3200" dirty="0" err="1">
                <a:solidFill>
                  <a:srgbClr val="3EAEEC"/>
                </a:solidFill>
              </a:rPr>
              <a:t>Testing</a:t>
            </a:r>
            <a:r>
              <a:rPr lang="fi-FI" sz="3200" dirty="0">
                <a:solidFill>
                  <a:prstClr val="black"/>
                </a:solidFill>
              </a:rPr>
              <a:t> and </a:t>
            </a:r>
            <a:r>
              <a:rPr lang="fi-FI" sz="3200" dirty="0" err="1">
                <a:solidFill>
                  <a:srgbClr val="3EAEEC"/>
                </a:solidFill>
              </a:rPr>
              <a:t>M</a:t>
            </a:r>
            <a:r>
              <a:rPr lang="fi-FI" sz="3200" dirty="0" err="1" smtClean="0">
                <a:solidFill>
                  <a:srgbClr val="3EAEEC"/>
                </a:solidFill>
              </a:rPr>
              <a:t>ass</a:t>
            </a:r>
            <a:r>
              <a:rPr lang="fi-FI" sz="3200" dirty="0" smtClean="0">
                <a:solidFill>
                  <a:prstClr val="black"/>
                </a:solidFill>
              </a:rPr>
              <a:t> </a:t>
            </a:r>
            <a:r>
              <a:rPr lang="fi-FI" sz="3200" dirty="0" err="1">
                <a:solidFill>
                  <a:prstClr val="black"/>
                </a:solidFill>
              </a:rPr>
              <a:t>production</a:t>
            </a:r>
            <a:r>
              <a:rPr lang="fi-FI" sz="3200" dirty="0">
                <a:solidFill>
                  <a:prstClr val="black"/>
                </a:solidFill>
              </a:rPr>
              <a:t> </a:t>
            </a:r>
            <a:r>
              <a:rPr lang="fi-FI" sz="3200" dirty="0" err="1">
                <a:solidFill>
                  <a:prstClr val="black"/>
                </a:solidFill>
              </a:rPr>
              <a:t>skills</a:t>
            </a:r>
            <a:endParaRPr lang="fi-FI" sz="3200" dirty="0">
              <a:solidFill>
                <a:prstClr val="black"/>
              </a:solidFill>
            </a:endParaRPr>
          </a:p>
        </p:txBody>
      </p:sp>
      <p:pic>
        <p:nvPicPr>
          <p:cNvPr id="17" name="Picture 6" descr="http://www.haltian.com/img/haltian-logo-title-blu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7" y="6139366"/>
            <a:ext cx="1475578" cy="3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44" y="5985951"/>
            <a:ext cx="1944216" cy="55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 descr="image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75" y="5917236"/>
            <a:ext cx="1975010" cy="69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5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ilmakuv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4" y="1844824"/>
            <a:ext cx="7772400" cy="1807843"/>
          </a:xfrm>
        </p:spPr>
        <p:txBody>
          <a:bodyPr>
            <a:normAutofit fontScale="90000"/>
          </a:bodyPr>
          <a:lstStyle/>
          <a:p>
            <a:r>
              <a:rPr lang="fi-FI" sz="2700" dirty="0">
                <a:solidFill>
                  <a:schemeClr val="bg1"/>
                </a:solidFill>
              </a:rPr>
              <a:t/>
            </a:r>
            <a:br>
              <a:rPr lang="fi-FI" sz="2700" dirty="0">
                <a:solidFill>
                  <a:schemeClr val="bg1"/>
                </a:solidFill>
              </a:rPr>
            </a:br>
            <a:r>
              <a:rPr lang="fi-FI" sz="1800" i="1" u="sng" dirty="0"/>
              <a:t/>
            </a:r>
            <a:br>
              <a:rPr lang="fi-FI" sz="1800" i="1" u="sng" dirty="0"/>
            </a:br>
            <a:r>
              <a:rPr lang="fi-FI" sz="6600" dirty="0" err="1">
                <a:solidFill>
                  <a:schemeClr val="tx1"/>
                </a:solidFill>
              </a:rPr>
              <a:t>Velkommen</a:t>
            </a:r>
            <a:r>
              <a:rPr lang="fi-FI" sz="6600" dirty="0">
                <a:solidFill>
                  <a:schemeClr val="tx1"/>
                </a:solidFill>
              </a:rPr>
              <a:t>!</a:t>
            </a:r>
            <a:r>
              <a:rPr lang="fi-FI" sz="4400" dirty="0">
                <a:solidFill>
                  <a:schemeClr val="bg1"/>
                </a:solidFill>
              </a:rPr>
              <a:t/>
            </a:r>
            <a:br>
              <a:rPr lang="fi-FI" sz="4400" dirty="0">
                <a:solidFill>
                  <a:schemeClr val="bg1"/>
                </a:solidFill>
              </a:rPr>
            </a:br>
            <a:r>
              <a:rPr lang="fi-FI" sz="3100" dirty="0">
                <a:solidFill>
                  <a:schemeClr val="tx1"/>
                </a:solidFill>
              </a:rPr>
              <a:t>Maja Terning, </a:t>
            </a:r>
            <a:r>
              <a:rPr lang="fi-FI" sz="3100" dirty="0" smtClean="0">
                <a:solidFill>
                  <a:schemeClr val="tx1"/>
                </a:solidFill>
              </a:rPr>
              <a:t>BusinessOulu</a:t>
            </a:r>
            <a:br>
              <a:rPr lang="fi-FI" sz="3100" dirty="0" smtClean="0">
                <a:solidFill>
                  <a:schemeClr val="tx1"/>
                </a:solidFill>
              </a:rPr>
            </a:br>
            <a:r>
              <a:rPr lang="fi-FI" sz="3100" dirty="0" err="1" smtClean="0">
                <a:solidFill>
                  <a:schemeClr val="tx1"/>
                </a:solidFill>
              </a:rPr>
              <a:t>maja.terning@businessoulu.com</a:t>
            </a:r>
            <a:r>
              <a:rPr lang="fi-FI" sz="4400" dirty="0">
                <a:solidFill>
                  <a:schemeClr val="tx1"/>
                </a:solidFill>
              </a:rPr>
              <a:t/>
            </a:r>
            <a:br>
              <a:rPr lang="fi-FI" sz="4400" dirty="0">
                <a:solidFill>
                  <a:schemeClr val="tx1"/>
                </a:solidFill>
              </a:rPr>
            </a:br>
            <a:r>
              <a:rPr lang="fi-FI" sz="4400" dirty="0">
                <a:solidFill>
                  <a:schemeClr val="bg1"/>
                </a:solidFill>
              </a:rPr>
              <a:t/>
            </a:r>
            <a:br>
              <a:rPr lang="fi-FI" sz="4400" dirty="0">
                <a:solidFill>
                  <a:schemeClr val="bg1"/>
                </a:solidFill>
              </a:rPr>
            </a:br>
            <a:endParaRPr lang="fi-FI" sz="4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-27384"/>
            <a:ext cx="5904656" cy="2539002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4" y="260649"/>
            <a:ext cx="1751080" cy="562357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4" y="6130334"/>
            <a:ext cx="1274024" cy="3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80512" cy="732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1008112" y="170196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+400 ICT </a:t>
            </a:r>
            <a:r>
              <a:rPr lang="fi-FI" b="1" dirty="0" err="1">
                <a:solidFill>
                  <a:schemeClr val="bg1"/>
                </a:solidFill>
              </a:rPr>
              <a:t>companies</a:t>
            </a:r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15 000 </a:t>
            </a:r>
            <a:r>
              <a:rPr lang="fi-FI" b="1" dirty="0" err="1">
                <a:solidFill>
                  <a:schemeClr val="bg1"/>
                </a:solidFill>
              </a:rPr>
              <a:t>high-tech</a:t>
            </a:r>
            <a:r>
              <a:rPr lang="fi-FI" b="1" dirty="0">
                <a:solidFill>
                  <a:schemeClr val="bg1"/>
                </a:solidFill>
              </a:rPr>
              <a:t>  </a:t>
            </a:r>
            <a:r>
              <a:rPr lang="fi-FI" b="1" dirty="0" err="1">
                <a:solidFill>
                  <a:schemeClr val="bg1"/>
                </a:solidFill>
              </a:rPr>
              <a:t>jobs</a:t>
            </a:r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+7500 R&amp;D </a:t>
            </a:r>
            <a:r>
              <a:rPr lang="fi-FI" b="1" dirty="0" err="1">
                <a:solidFill>
                  <a:schemeClr val="bg1"/>
                </a:solidFill>
              </a:rPr>
              <a:t>experts</a:t>
            </a:r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200 </a:t>
            </a:r>
            <a:r>
              <a:rPr lang="fi-FI" b="1" dirty="0" err="1">
                <a:solidFill>
                  <a:schemeClr val="bg1"/>
                </a:solidFill>
              </a:rPr>
              <a:t>eHealth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companies</a:t>
            </a:r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4</a:t>
            </a:r>
            <a:r>
              <a:rPr lang="fi-FI" b="1" smtClean="0">
                <a:solidFill>
                  <a:schemeClr val="bg1"/>
                </a:solidFill>
              </a:rPr>
              <a:t>00 </a:t>
            </a:r>
            <a:r>
              <a:rPr lang="fi-FI" b="1" dirty="0" err="1">
                <a:solidFill>
                  <a:schemeClr val="bg1"/>
                </a:solidFill>
              </a:rPr>
              <a:t>start-up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companies</a:t>
            </a:r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16 000 </a:t>
            </a:r>
            <a:r>
              <a:rPr lang="fi-FI" b="1" dirty="0" err="1">
                <a:solidFill>
                  <a:schemeClr val="bg1"/>
                </a:solidFill>
              </a:rPr>
              <a:t>students</a:t>
            </a:r>
            <a:r>
              <a:rPr lang="fi-FI" b="1" dirty="0">
                <a:solidFill>
                  <a:schemeClr val="bg1"/>
                </a:solidFill>
              </a:rPr>
              <a:t> in </a:t>
            </a:r>
            <a:r>
              <a:rPr lang="fi-FI" b="1" dirty="0" err="1">
                <a:solidFill>
                  <a:schemeClr val="bg1"/>
                </a:solidFill>
              </a:rPr>
              <a:t>University</a:t>
            </a:r>
            <a:r>
              <a:rPr lang="fi-FI" b="1" dirty="0">
                <a:solidFill>
                  <a:schemeClr val="bg1"/>
                </a:solidFill>
              </a:rPr>
              <a:t> of </a:t>
            </a: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bg1"/>
                </a:solidFill>
              </a:rPr>
              <a:t>Oulu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8000 </a:t>
            </a:r>
            <a:r>
              <a:rPr lang="fi-FI" b="1" dirty="0" err="1">
                <a:solidFill>
                  <a:schemeClr val="bg1"/>
                </a:solidFill>
              </a:rPr>
              <a:t>students</a:t>
            </a:r>
            <a:r>
              <a:rPr lang="fi-FI" b="1" dirty="0">
                <a:solidFill>
                  <a:schemeClr val="bg1"/>
                </a:solidFill>
              </a:rPr>
              <a:t> in Oulu </a:t>
            </a:r>
            <a:r>
              <a:rPr lang="fi-FI" b="1" dirty="0" err="1">
                <a:solidFill>
                  <a:schemeClr val="bg1"/>
                </a:solidFill>
              </a:rPr>
              <a:t>University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bg1"/>
                </a:solidFill>
              </a:rPr>
              <a:t>of </a:t>
            </a:r>
            <a:r>
              <a:rPr lang="fi-FI" b="1" dirty="0" err="1">
                <a:solidFill>
                  <a:schemeClr val="bg1"/>
                </a:solidFill>
              </a:rPr>
              <a:t>Applied</a:t>
            </a:r>
            <a:r>
              <a:rPr lang="fi-FI" b="1" dirty="0">
                <a:solidFill>
                  <a:schemeClr val="bg1"/>
                </a:solidFill>
              </a:rPr>
              <a:t> Sciences</a:t>
            </a:r>
          </a:p>
        </p:txBody>
      </p:sp>
      <p:sp>
        <p:nvSpPr>
          <p:cNvPr id="5" name="Suorakulmio 4"/>
          <p:cNvSpPr/>
          <p:nvPr/>
        </p:nvSpPr>
        <p:spPr>
          <a:xfrm>
            <a:off x="827649" y="453121"/>
            <a:ext cx="6408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Oulu, City of 240 000 </a:t>
            </a:r>
            <a:r>
              <a:rPr lang="fi-FI" sz="4000" dirty="0" err="1">
                <a:solidFill>
                  <a:schemeClr val="bg1"/>
                </a:solidFill>
              </a:rPr>
              <a:t>people</a:t>
            </a:r>
            <a:endParaRPr lang="fi-FI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kgenius.com/wp-content/uploads/2013/01/Astronau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46728" cy="69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24644"/>
            <a:ext cx="3528392" cy="2520280"/>
          </a:xfrm>
        </p:spPr>
        <p:txBody>
          <a:bodyPr>
            <a:normAutofit/>
          </a:bodyPr>
          <a:lstStyle/>
          <a:p>
            <a:pPr algn="l"/>
            <a:r>
              <a:rPr lang="fi-FI" sz="4800" dirty="0">
                <a:solidFill>
                  <a:schemeClr val="bg1"/>
                </a:solidFill>
                <a:latin typeface="Arial Black" pitchFamily="34" charset="0"/>
                <a:ea typeface="+mn-ea"/>
                <a:cs typeface="Segoe UI Semibold" pitchFamily="34" charset="0"/>
              </a:rPr>
              <a:t>Grand </a:t>
            </a:r>
            <a:br>
              <a:rPr lang="fi-FI" sz="4800" dirty="0">
                <a:solidFill>
                  <a:schemeClr val="bg1"/>
                </a:solidFill>
                <a:latin typeface="Arial Black" pitchFamily="34" charset="0"/>
                <a:ea typeface="+mn-ea"/>
                <a:cs typeface="Segoe UI Semibold" pitchFamily="34" charset="0"/>
              </a:rPr>
            </a:br>
            <a:r>
              <a:rPr lang="fi-FI" sz="4800" dirty="0">
                <a:solidFill>
                  <a:schemeClr val="bg1"/>
                </a:solidFill>
                <a:latin typeface="Arial Black" pitchFamily="34" charset="0"/>
                <a:ea typeface="+mn-ea"/>
                <a:cs typeface="Segoe UI Semibold" pitchFamily="34" charset="0"/>
              </a:rPr>
              <a:t>Challenge </a:t>
            </a:r>
            <a:br>
              <a:rPr lang="fi-FI" sz="4800" dirty="0">
                <a:solidFill>
                  <a:schemeClr val="bg1"/>
                </a:solidFill>
                <a:latin typeface="Arial Black" pitchFamily="34" charset="0"/>
                <a:ea typeface="+mn-ea"/>
                <a:cs typeface="Segoe UI Semibold" pitchFamily="34" charset="0"/>
              </a:rPr>
            </a:br>
            <a:r>
              <a:rPr lang="fi-FI" sz="4800" dirty="0">
                <a:solidFill>
                  <a:schemeClr val="bg1"/>
                </a:solidFill>
                <a:latin typeface="Arial Black" pitchFamily="34" charset="0"/>
                <a:ea typeface="+mn-ea"/>
                <a:cs typeface="Segoe UI Semibold" pitchFamily="34" charset="0"/>
              </a:rPr>
              <a:t>USA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54" y="993206"/>
            <a:ext cx="2448272" cy="494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3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"/>
            <a:ext cx="9144000" cy="73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179512" y="224644"/>
            <a:ext cx="352839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fi-FI" sz="4800" dirty="0">
                <a:solidFill>
                  <a:prstClr val="white"/>
                </a:solidFill>
                <a:latin typeface="Arial Black" pitchFamily="34" charset="0"/>
                <a:ea typeface="+mn-ea"/>
                <a:cs typeface="Segoe UI Semibold" pitchFamily="34" charset="0"/>
              </a:rPr>
              <a:t>Grand </a:t>
            </a:r>
            <a:br>
              <a:rPr lang="fi-FI" sz="4800" dirty="0">
                <a:solidFill>
                  <a:prstClr val="white"/>
                </a:solidFill>
                <a:latin typeface="Arial Black" pitchFamily="34" charset="0"/>
                <a:ea typeface="+mn-ea"/>
                <a:cs typeface="Segoe UI Semibold" pitchFamily="34" charset="0"/>
              </a:rPr>
            </a:br>
            <a:r>
              <a:rPr lang="fi-FI" sz="4800" dirty="0">
                <a:solidFill>
                  <a:prstClr val="white"/>
                </a:solidFill>
                <a:latin typeface="Arial Black" pitchFamily="34" charset="0"/>
                <a:ea typeface="+mn-ea"/>
                <a:cs typeface="Segoe UI Semibold" pitchFamily="34" charset="0"/>
              </a:rPr>
              <a:t>Challenge </a:t>
            </a:r>
            <a:br>
              <a:rPr lang="fi-FI" sz="4800" dirty="0">
                <a:solidFill>
                  <a:prstClr val="white"/>
                </a:solidFill>
                <a:latin typeface="Arial Black" pitchFamily="34" charset="0"/>
                <a:ea typeface="+mn-ea"/>
                <a:cs typeface="Segoe UI Semibold" pitchFamily="34" charset="0"/>
              </a:rPr>
            </a:br>
            <a:r>
              <a:rPr lang="fi-FI" sz="4800" dirty="0" err="1">
                <a:solidFill>
                  <a:prstClr val="white"/>
                </a:solidFill>
                <a:latin typeface="Arial Black" pitchFamily="34" charset="0"/>
                <a:ea typeface="+mn-ea"/>
                <a:cs typeface="Segoe UI Semibold" pitchFamily="34" charset="0"/>
              </a:rPr>
              <a:t>Norway</a:t>
            </a:r>
            <a:endParaRPr lang="fi-FI" sz="4800" dirty="0">
              <a:solidFill>
                <a:prstClr val="white"/>
              </a:solidFill>
              <a:latin typeface="Arial Black" pitchFamily="34" charset="0"/>
              <a:ea typeface="+mn-ea"/>
              <a:cs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solidFill>
                  <a:schemeClr val="tx2"/>
                </a:solidFill>
                <a:latin typeface="Arial Black" pitchFamily="34" charset="0"/>
                <a:ea typeface="+mn-ea"/>
                <a:cs typeface="Segoe UI Semibold" pitchFamily="34" charset="0"/>
              </a:rPr>
              <a:t>Grand </a:t>
            </a:r>
            <a:r>
              <a:rPr lang="fi-FI" sz="4000" dirty="0" err="1">
                <a:solidFill>
                  <a:schemeClr val="tx2"/>
                </a:solidFill>
                <a:latin typeface="Arial Black" pitchFamily="34" charset="0"/>
                <a:ea typeface="+mn-ea"/>
                <a:cs typeface="Segoe UI Semibold" pitchFamily="34" charset="0"/>
              </a:rPr>
              <a:t>Challenge</a:t>
            </a:r>
            <a:r>
              <a:rPr lang="fi-FI" sz="4000" dirty="0">
                <a:solidFill>
                  <a:schemeClr val="tx2"/>
                </a:solidFill>
                <a:latin typeface="Arial Black" pitchFamily="34" charset="0"/>
                <a:ea typeface="+mn-ea"/>
                <a:cs typeface="Segoe UI Semibold" pitchFamily="34" charset="0"/>
              </a:rPr>
              <a:t> Finland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0"/>
            <a:ext cx="5076056" cy="692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0469" y="0"/>
            <a:ext cx="4160043" cy="6885384"/>
          </a:xfrm>
          <a:prstGeom prst="rect">
            <a:avLst/>
          </a:prstGeo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28351" y="4330352"/>
            <a:ext cx="352839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fi-FI" sz="4800" dirty="0">
                <a:solidFill>
                  <a:prstClr val="white"/>
                </a:solidFill>
                <a:latin typeface="Arial Black" pitchFamily="34" charset="0"/>
                <a:ea typeface="+mn-ea"/>
                <a:cs typeface="Segoe UI Semibold" pitchFamily="34" charset="0"/>
              </a:rPr>
              <a:t>Grand </a:t>
            </a:r>
            <a:br>
              <a:rPr lang="fi-FI" sz="4800" dirty="0">
                <a:solidFill>
                  <a:prstClr val="white"/>
                </a:solidFill>
                <a:latin typeface="Arial Black" pitchFamily="34" charset="0"/>
                <a:ea typeface="+mn-ea"/>
                <a:cs typeface="Segoe UI Semibold" pitchFamily="34" charset="0"/>
              </a:rPr>
            </a:br>
            <a:r>
              <a:rPr lang="fi-FI" sz="4800" dirty="0">
                <a:solidFill>
                  <a:prstClr val="white"/>
                </a:solidFill>
                <a:latin typeface="Arial Black" pitchFamily="34" charset="0"/>
                <a:ea typeface="+mn-ea"/>
                <a:cs typeface="Segoe UI Semibold" pitchFamily="34" charset="0"/>
              </a:rPr>
              <a:t>Challenge </a:t>
            </a:r>
            <a:br>
              <a:rPr lang="fi-FI" sz="4800" dirty="0">
                <a:solidFill>
                  <a:prstClr val="white"/>
                </a:solidFill>
                <a:latin typeface="Arial Black" pitchFamily="34" charset="0"/>
                <a:ea typeface="+mn-ea"/>
                <a:cs typeface="Segoe UI Semibold" pitchFamily="34" charset="0"/>
              </a:rPr>
            </a:br>
            <a:r>
              <a:rPr lang="fi-FI" sz="4800" dirty="0">
                <a:solidFill>
                  <a:prstClr val="white"/>
                </a:solidFill>
                <a:latin typeface="Arial Black" pitchFamily="34" charset="0"/>
                <a:ea typeface="+mn-ea"/>
                <a:cs typeface="Segoe UI Semibold" pitchFamily="34" charset="0"/>
              </a:rPr>
              <a:t>Finland</a:t>
            </a:r>
          </a:p>
        </p:txBody>
      </p:sp>
    </p:spTree>
    <p:extLst>
      <p:ext uri="{BB962C8B-B14F-4D97-AF65-F5344CB8AC3E}">
        <p14:creationId xmlns:p14="http://schemas.microsoft.com/office/powerpoint/2010/main" val="4693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229600" cy="16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73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416210"/>
            <a:ext cx="1714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406" y="2470954"/>
            <a:ext cx="4060288" cy="117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68" y="5029804"/>
            <a:ext cx="2593564" cy="50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3504735" y="2635021"/>
            <a:ext cx="1791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OULU</a:t>
            </a:r>
            <a:endParaRPr lang="fi-FI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30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7" name="Ryhmä 6"/>
          <p:cNvGrpSpPr/>
          <p:nvPr/>
        </p:nvGrpSpPr>
        <p:grpSpPr>
          <a:xfrm>
            <a:off x="2451001" y="2648009"/>
            <a:ext cx="4032448" cy="3091587"/>
            <a:chOff x="2123728" y="2780928"/>
            <a:chExt cx="4032448" cy="3091587"/>
          </a:xfrm>
        </p:grpSpPr>
        <p:sp>
          <p:nvSpPr>
            <p:cNvPr id="5" name="Suorakulmio 4"/>
            <p:cNvSpPr/>
            <p:nvPr/>
          </p:nvSpPr>
          <p:spPr>
            <a:xfrm>
              <a:off x="2267744" y="3418681"/>
              <a:ext cx="144016" cy="20882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281" y="2874986"/>
              <a:ext cx="171450" cy="2116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2777" y="2874987"/>
              <a:ext cx="171450" cy="2116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687" y="3756378"/>
              <a:ext cx="171450" cy="2116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148" y="2935123"/>
              <a:ext cx="171450" cy="2116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775" y="3733513"/>
              <a:ext cx="171450" cy="2116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465" y="3007807"/>
              <a:ext cx="171450" cy="2116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3418681"/>
              <a:ext cx="171450" cy="2116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685673"/>
              <a:ext cx="171450" cy="2116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444" y="3623459"/>
              <a:ext cx="171450" cy="2116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Ellipsi 3"/>
            <p:cNvSpPr/>
            <p:nvPr/>
          </p:nvSpPr>
          <p:spPr>
            <a:xfrm>
              <a:off x="2123728" y="2780928"/>
              <a:ext cx="4032448" cy="1152128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3" y="4009996"/>
            <a:ext cx="8278813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06" y="2570763"/>
            <a:ext cx="225583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73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Investeringer</a:t>
            </a:r>
            <a:r>
              <a:rPr lang="fi-FI" dirty="0" smtClean="0"/>
              <a:t> </a:t>
            </a:r>
            <a:r>
              <a:rPr lang="fi-FI" dirty="0" err="1" smtClean="0"/>
              <a:t>siden</a:t>
            </a:r>
            <a:r>
              <a:rPr lang="fi-FI" dirty="0" smtClean="0"/>
              <a:t> 2014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dirty="0" err="1">
                <a:latin typeface="Calibri"/>
                <a:ea typeface="Calibri"/>
              </a:rPr>
              <a:t>Baidu</a:t>
            </a:r>
            <a:r>
              <a:rPr lang="fi-FI" dirty="0">
                <a:latin typeface="Calibri"/>
                <a:ea typeface="Calibri"/>
              </a:rPr>
              <a:t> </a:t>
            </a:r>
            <a:r>
              <a:rPr lang="fi-FI" dirty="0" err="1">
                <a:latin typeface="Calibri"/>
                <a:ea typeface="Calibri"/>
              </a:rPr>
              <a:t>invested</a:t>
            </a:r>
            <a:r>
              <a:rPr lang="fi-FI" dirty="0">
                <a:latin typeface="Calibri"/>
                <a:ea typeface="Calibri"/>
              </a:rPr>
              <a:t> to </a:t>
            </a:r>
            <a:r>
              <a:rPr lang="fi-FI" dirty="0" err="1">
                <a:latin typeface="Calibri"/>
                <a:ea typeface="Calibri"/>
              </a:rPr>
              <a:t>IndoorAtlas</a:t>
            </a:r>
            <a:endParaRPr lang="fi-FI" sz="2800" dirty="0"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dirty="0" err="1">
                <a:latin typeface="Calibri"/>
                <a:ea typeface="Calibri"/>
              </a:rPr>
              <a:t>Bitwise</a:t>
            </a:r>
            <a:r>
              <a:rPr lang="fi-FI" dirty="0">
                <a:latin typeface="Calibri"/>
                <a:ea typeface="Calibri"/>
              </a:rPr>
              <a:t> </a:t>
            </a:r>
            <a:endParaRPr lang="fi-FI" sz="2800" dirty="0"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dirty="0" err="1">
                <a:latin typeface="Calibri"/>
                <a:ea typeface="Calibri"/>
              </a:rPr>
              <a:t>Elektrobit</a:t>
            </a:r>
            <a:r>
              <a:rPr lang="fi-FI" dirty="0">
                <a:latin typeface="Calibri"/>
                <a:ea typeface="Calibri"/>
              </a:rPr>
              <a:t> </a:t>
            </a:r>
            <a:r>
              <a:rPr lang="fi-FI" dirty="0" err="1">
                <a:latin typeface="Calibri"/>
                <a:ea typeface="Calibri"/>
              </a:rPr>
              <a:t>AutoMotive</a:t>
            </a:r>
            <a:endParaRPr lang="fi-FI" sz="2800" dirty="0"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dirty="0" err="1">
                <a:latin typeface="Calibri"/>
                <a:ea typeface="Calibri"/>
              </a:rPr>
              <a:t>Eyelife</a:t>
            </a:r>
            <a:endParaRPr lang="fi-FI" sz="2800" dirty="0"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dirty="0" err="1">
                <a:latin typeface="Calibri"/>
                <a:ea typeface="Calibri"/>
              </a:rPr>
              <a:t>Kionix</a:t>
            </a:r>
            <a:r>
              <a:rPr lang="fi-FI" dirty="0">
                <a:latin typeface="Calibri"/>
                <a:ea typeface="Calibri"/>
              </a:rPr>
              <a:t> (</a:t>
            </a:r>
            <a:r>
              <a:rPr lang="fi-FI" dirty="0" err="1">
                <a:latin typeface="Calibri"/>
                <a:ea typeface="Calibri"/>
              </a:rPr>
              <a:t>Rohm</a:t>
            </a:r>
            <a:r>
              <a:rPr lang="fi-FI" dirty="0">
                <a:latin typeface="Calibri"/>
                <a:ea typeface="Calibri"/>
              </a:rPr>
              <a:t>)</a:t>
            </a:r>
            <a:endParaRPr lang="fi-FI" sz="2800" dirty="0"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dirty="0" err="1">
                <a:latin typeface="Calibri"/>
                <a:ea typeface="Calibri"/>
              </a:rPr>
              <a:t>Mediatek</a:t>
            </a:r>
            <a:endParaRPr lang="fi-FI" sz="2800" dirty="0"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dirty="0">
                <a:latin typeface="Calibri"/>
                <a:ea typeface="Calibri"/>
              </a:rPr>
              <a:t>Nordea</a:t>
            </a:r>
            <a:endParaRPr lang="fi-FI" sz="2800" dirty="0"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dirty="0" err="1">
                <a:latin typeface="Calibri"/>
                <a:ea typeface="Calibri"/>
              </a:rPr>
              <a:t>Nordic</a:t>
            </a:r>
            <a:r>
              <a:rPr lang="fi-FI" dirty="0">
                <a:latin typeface="Calibri"/>
                <a:ea typeface="Calibri"/>
              </a:rPr>
              <a:t> </a:t>
            </a:r>
            <a:r>
              <a:rPr lang="fi-FI" dirty="0" err="1">
                <a:latin typeface="Calibri"/>
                <a:ea typeface="Calibri"/>
              </a:rPr>
              <a:t>Semiconductor</a:t>
            </a:r>
            <a:endParaRPr lang="fi-FI" sz="2800" dirty="0"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dirty="0" err="1">
                <a:latin typeface="Calibri"/>
                <a:ea typeface="Calibri"/>
              </a:rPr>
              <a:t>Solita</a:t>
            </a:r>
            <a:endParaRPr lang="fi-FI" sz="2800" dirty="0">
              <a:latin typeface="Times New Roman"/>
              <a:ea typeface="Calibri"/>
            </a:endParaRPr>
          </a:p>
          <a:p>
            <a:pPr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dirty="0" err="1">
                <a:latin typeface="Calibri"/>
                <a:ea typeface="Calibri"/>
              </a:rPr>
              <a:t>Spreadtrum</a:t>
            </a:r>
            <a:endParaRPr lang="fi-FI" dirty="0">
              <a:latin typeface="Calibri"/>
              <a:ea typeface="Calibri"/>
            </a:endParaRPr>
          </a:p>
          <a:p>
            <a:pPr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dirty="0" err="1">
                <a:latin typeface="Calibri"/>
              </a:rPr>
              <a:t>Synopsus</a:t>
            </a:r>
            <a:r>
              <a:rPr lang="fi-FI" dirty="0">
                <a:latin typeface="Calibri"/>
              </a:rPr>
              <a:t> to </a:t>
            </a:r>
            <a:r>
              <a:rPr lang="fi-FI" dirty="0" err="1">
                <a:latin typeface="Calibri"/>
              </a:rPr>
              <a:t>Acquire</a:t>
            </a:r>
            <a:r>
              <a:rPr lang="fi-FI" dirty="0">
                <a:latin typeface="Calibri"/>
              </a:rPr>
              <a:t> </a:t>
            </a:r>
            <a:r>
              <a:rPr lang="fi-FI" dirty="0" err="1">
                <a:latin typeface="Calibri"/>
              </a:rPr>
              <a:t>Codenomicon</a:t>
            </a:r>
            <a:endParaRPr lang="fi-FI" dirty="0"/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dirty="0" err="1">
                <a:latin typeface="Calibri"/>
                <a:ea typeface="Calibri"/>
              </a:rPr>
              <a:t>Wear</a:t>
            </a:r>
            <a:r>
              <a:rPr lang="fi-FI" dirty="0">
                <a:latin typeface="Calibri"/>
                <a:ea typeface="Calibri"/>
              </a:rPr>
              <a:t> IT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70"/>
            <a:ext cx="32067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isällön paikkamerkki 4"/>
          <p:cNvSpPr txBox="1">
            <a:spLocks/>
          </p:cNvSpPr>
          <p:nvPr/>
        </p:nvSpPr>
        <p:spPr>
          <a:xfrm>
            <a:off x="5292081" y="4149087"/>
            <a:ext cx="3384376" cy="2160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i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>
                <a:solidFill>
                  <a:prstClr val="black"/>
                </a:solidFill>
              </a:rPr>
              <a:t>“Finland has long been recognized as the home of many experienced engineers well-versed in cellular technologies.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>
                <a:solidFill>
                  <a:prstClr val="black"/>
                </a:solidFill>
              </a:rPr>
              <a:t>By opening our new office in Oulu, we hope to be an attractive employer to some of most seasoned engineers and the brightest graduating engineers from local universities”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i="1" dirty="0">
              <a:solidFill>
                <a:prstClr val="black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i="1" dirty="0">
                <a:solidFill>
                  <a:prstClr val="black"/>
                </a:solidFill>
              </a:rPr>
              <a:t>			 </a:t>
            </a:r>
            <a:r>
              <a:rPr lang="en-US" sz="1200" dirty="0">
                <a:solidFill>
                  <a:prstClr val="black"/>
                </a:solidFill>
              </a:rPr>
              <a:t>JS Pan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200" dirty="0">
                <a:solidFill>
                  <a:prstClr val="black"/>
                </a:solidFill>
              </a:rPr>
              <a:t>Deputy General Manager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200" dirty="0" err="1">
                <a:solidFill>
                  <a:prstClr val="black"/>
                </a:solidFill>
              </a:rPr>
              <a:t>MediaTek’s</a:t>
            </a:r>
            <a:r>
              <a:rPr lang="en-US" sz="1200" dirty="0">
                <a:solidFill>
                  <a:prstClr val="black"/>
                </a:solidFill>
              </a:rPr>
              <a:t> Wireless Communications Technology business unit</a:t>
            </a:r>
            <a:endParaRPr lang="fi-FI" sz="1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_PPT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Ilman grafiikka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lman grafiikka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uvapohj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ulu, pelkistet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BO_PPT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ulu, pelkistet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Kuvapohj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7c840240-e1ce-48e5-ac96-17d832be9fba">T3UYZCPQSSXS-350-44</_dlc_DocId>
    <_dlc_DocIdUrl xmlns="7c840240-e1ce-48e5-ac96-17d832be9fba">
      <Url>https://uusiakkuna.oulunkaupunki.fi/Henkilostolle/Viestinta/Materiaalipankki/_layouts/15/DocIdRedir.aspx?ID=T3UYZCPQSSXS-350-44</Url>
      <Description>T3UYZCPQSSXS-350-44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71379CC0ACCFB458F99380A9D4B4AE0" ma:contentTypeVersion="1" ma:contentTypeDescription="Luo uusi asiakirja." ma:contentTypeScope="" ma:versionID="66afc938a9e1e5ae6b65afa5151a881b">
  <xsd:schema xmlns:xsd="http://www.w3.org/2001/XMLSchema" xmlns:xs="http://www.w3.org/2001/XMLSchema" xmlns:p="http://schemas.microsoft.com/office/2006/metadata/properties" xmlns:ns1="http://schemas.microsoft.com/sharepoint/v3" xmlns:ns2="7c840240-e1ce-48e5-ac96-17d832be9fba" targetNamespace="http://schemas.microsoft.com/office/2006/metadata/properties" ma:root="true" ma:fieldsID="1c52e530ccaca4803565c366f6308efd" ns1:_="" ns2:_="">
    <xsd:import namespace="http://schemas.microsoft.com/sharepoint/v3"/>
    <xsd:import namespace="7c840240-e1ce-48e5-ac96-17d832be9fb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12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40240-e1ce-48e5-ac96-17d832be9fb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120F3E-FAF2-4471-9384-9C94B180496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B05F1BD-9D46-4DE4-A926-6A39879C3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118FFD-3C4C-4786-BA5A-10A0C6974162}">
  <ds:schemaRefs>
    <ds:schemaRef ds:uri="7c840240-e1ce-48e5-ac96-17d832be9fba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B994011C-A30D-4DFE-9D0A-E09E0DAA54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c840240-e1ce-48e5-ac96-17d832be9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BO_PPTpohja</Template>
  <TotalTime>19613</TotalTime>
  <Words>207</Words>
  <Application>Microsoft Office PowerPoint</Application>
  <PresentationFormat>Näytössä katseltava diaesitys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10</vt:i4>
      </vt:variant>
      <vt:variant>
        <vt:lpstr>Dian otsikot</vt:lpstr>
      </vt:variant>
      <vt:variant>
        <vt:i4>15</vt:i4>
      </vt:variant>
    </vt:vector>
  </HeadingPairs>
  <TitlesOfParts>
    <vt:vector size="25" baseType="lpstr">
      <vt:lpstr>BO_PPTpohja</vt:lpstr>
      <vt:lpstr>Ilman grafiikkaa</vt:lpstr>
      <vt:lpstr>Kuvapohjat</vt:lpstr>
      <vt:lpstr>Oulu, pelkistetty</vt:lpstr>
      <vt:lpstr>Office-teema</vt:lpstr>
      <vt:lpstr>2_BO_PPTpohja</vt:lpstr>
      <vt:lpstr>1_Oulu, pelkistetty</vt:lpstr>
      <vt:lpstr>1_Kuvapohjat</vt:lpstr>
      <vt:lpstr>Office Theme</vt:lpstr>
      <vt:lpstr>2_Ilman grafiikkaa</vt:lpstr>
      <vt:lpstr>Digitale mestere fra de finske skoger –Oulu og Hightech Maja Terning, BusinessOulu   </vt:lpstr>
      <vt:lpstr>PowerPoint-esitys</vt:lpstr>
      <vt:lpstr>Grand  Challenge  USA</vt:lpstr>
      <vt:lpstr>PowerPoint-esitys</vt:lpstr>
      <vt:lpstr>Grand Challenge Finland</vt:lpstr>
      <vt:lpstr>PowerPoint-esitys</vt:lpstr>
      <vt:lpstr>PowerPoint-esitys</vt:lpstr>
      <vt:lpstr>PowerPoint-esitys</vt:lpstr>
      <vt:lpstr>Investeringer siden 2014</vt:lpstr>
      <vt:lpstr>Skape et økosystem gjennom samarbeid</vt:lpstr>
      <vt:lpstr>PowerPoint-esitys</vt:lpstr>
      <vt:lpstr>En generasjon av 400+ start ups siden 2012!</vt:lpstr>
      <vt:lpstr>Examples of products designed in Oulu </vt:lpstr>
      <vt:lpstr>PowerPoint-esitys</vt:lpstr>
      <vt:lpstr>  Velkommen! Maja Terning, BusinessOulu maja.terning@businessoulu.com  </vt:lpstr>
    </vt:vector>
  </TitlesOfParts>
  <Manager>Niina.Penttila@ouka.fi</Manager>
  <Company>Oulun kaupunki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Diasarjamallit Diasarja sisältää erilaisia sivuasettelumalleja. Niitä voi käyttää Aloitus-välilehdeltä kohdasta Asettelu, tai vasemmalta Diat-listassa painamalla dian kohdalla hiiren oikeaa näppäintä ja valitsemalla ”Asettelu”. Huom. Tallennathan tämän ti</dc:title>
  <dc:creator>Mustonen Janne</dc:creator>
  <cp:lastModifiedBy>Terning Maja</cp:lastModifiedBy>
  <cp:revision>144</cp:revision>
  <cp:lastPrinted>2016-04-05T11:11:14Z</cp:lastPrinted>
  <dcterms:created xsi:type="dcterms:W3CDTF">2014-10-22T06:38:52Z</dcterms:created>
  <dcterms:modified xsi:type="dcterms:W3CDTF">2016-10-28T11:38:21Z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0x010100C71379CC0ACCFB458F99380A9D4B4AE0</vt:lpwstr>
  </property>
  <property fmtid="{D5CDD505-2E9C-101B-9397-08002B2CF9AE}" pid="3" name="_dlc_DocIdItemGuid">
    <vt:lpwstr>ea3f034b-7624-4229-870c-523585692952</vt:lpwstr>
  </property>
</Properties>
</file>