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96"/>
  </p:normalViewPr>
  <p:slideViewPr>
    <p:cSldViewPr snapToGrid="0" snapToObjects="1">
      <p:cViewPr varScale="1">
        <p:scale>
          <a:sx n="121" d="100"/>
          <a:sy n="121"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5EB860-D5D3-A149-AD09-A7CDF0EE5C2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01FAB3D-052F-1D49-B9C2-8D8943A79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8E5DA9F-ACB4-F348-A2E0-C1CC11C36BC6}"/>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5518252C-8B0F-FF49-91E6-308E81E4C7C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2E7FBDC-42C5-2940-8D8A-B95CC8259125}"/>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285426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8F37DA-41DE-9E4D-A88A-CCFD8EDF1312}"/>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DC20C85-880A-7F4F-8053-D057A328381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F54E9DA-90DA-B84C-995F-3807FEB1DD02}"/>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F83AFF87-AA49-5749-9A60-D3EAD079EE4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DD69100-6902-294C-B5C2-5EA7D8AA7F0F}"/>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15250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9C06E46-3487-904F-AF84-BADC94C28AF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10AE0AD-62CA-E847-B991-03F3E938AA3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2B69F9B-ACC2-E64F-877F-9FD89678DD5F}"/>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91F4AFD2-EAA5-6F49-811C-BB80AF5FD34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0ABC63B-C791-C94F-A06A-01196FA77F0F}"/>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341584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8B8148F-AA1D-1741-820D-CBEBF509C51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79FCBF0-CD84-E34C-A96E-7A45C2913A4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2371C08-B4F4-694D-AE3E-C9AA10C1319A}"/>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A23ADB65-61FF-0D43-9CB0-AD516CE2505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C3C287B-2304-C547-990F-DFA8F08CD6EB}"/>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419754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A4E53B-1B86-994F-8D3A-EF414633E08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2F144F5-63DD-6643-8A7E-A124E23507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81DD5870-AF2F-9142-80E1-AE7CDD406905}"/>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51783F66-A9E1-4D45-8559-3C17F246E14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753AD68-50E3-2D45-9BEB-52BFA3A38BC5}"/>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21074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4BF0B9-969B-F74A-9803-73AA3EA93CC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7A09D23-6408-294F-8925-125C640AD96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51A52DE-1DF3-4647-B209-B6B609406639}"/>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D7EA121C-F3E3-2242-A5C3-2062312FE4AA}"/>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6" name="Plassholder for bunntekst 5">
            <a:extLst>
              <a:ext uri="{FF2B5EF4-FFF2-40B4-BE49-F238E27FC236}">
                <a16:creationId xmlns:a16="http://schemas.microsoft.com/office/drawing/2014/main" id="{4A7BCE22-7D40-274C-BD7E-569709B57A8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F3DF586-6253-E141-8CE3-2063C017B529}"/>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144464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6F83E8-63AD-174A-876F-463791E618C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FAAB79C-D371-A749-8955-E155372B8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CDF2CD7-7CD0-8A44-B28F-C1FA139801A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A9AC7E2-DE00-CD4C-9E19-47B23DCA0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0ABA25FB-E10C-2849-9B9C-DEE261F1394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186F521-FB81-E549-8525-0E6CD37946B5}"/>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8" name="Plassholder for bunntekst 7">
            <a:extLst>
              <a:ext uri="{FF2B5EF4-FFF2-40B4-BE49-F238E27FC236}">
                <a16:creationId xmlns:a16="http://schemas.microsoft.com/office/drawing/2014/main" id="{B5A5CF87-0F8B-554C-95E5-01C1D859063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4AC18B4-27A9-DD46-9091-35BD1045BE48}"/>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2321637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40D956-7A74-2942-8771-D16E1FA98DF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F353329-DFC8-5749-AACF-DB7EB1771657}"/>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4" name="Plassholder for bunntekst 3">
            <a:extLst>
              <a:ext uri="{FF2B5EF4-FFF2-40B4-BE49-F238E27FC236}">
                <a16:creationId xmlns:a16="http://schemas.microsoft.com/office/drawing/2014/main" id="{FFD0CA08-F816-AD4F-88D6-812C836CBA8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936B052-B06E-7D4D-B625-E7EC7A5F4547}"/>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254545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EABE66A-5790-C44C-92F9-79603BB63B80}"/>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3" name="Plassholder for bunntekst 2">
            <a:extLst>
              <a:ext uri="{FF2B5EF4-FFF2-40B4-BE49-F238E27FC236}">
                <a16:creationId xmlns:a16="http://schemas.microsoft.com/office/drawing/2014/main" id="{1DF11779-F7F0-1949-8B5A-C366CB96989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A08BD78E-08FC-0E46-8A00-BA8858A29722}"/>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334122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CC3151-B77C-8343-9F02-9D0DF7F108B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81EB62B-25BB-884B-94A9-F059FBD67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79A94B3E-2CBF-364B-BDC0-F12D36547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C4A3E63-1A93-B441-A075-41BE9F2BB433}"/>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6" name="Plassholder for bunntekst 5">
            <a:extLst>
              <a:ext uri="{FF2B5EF4-FFF2-40B4-BE49-F238E27FC236}">
                <a16:creationId xmlns:a16="http://schemas.microsoft.com/office/drawing/2014/main" id="{FEA0C277-F9C3-FF43-A2FF-C875E4913E1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8518643-E6BD-4D45-A110-A7E7BB18B04D}"/>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1578585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5D1B22-19C3-374B-BA24-717EF799B77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560ED94-0572-A44A-A4F2-743B0927F1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6A7BB2C-AC30-8E4E-B734-E3A8BF2B7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3928A4D-E46C-3D47-A8A9-96306096C63E}"/>
              </a:ext>
            </a:extLst>
          </p:cNvPr>
          <p:cNvSpPr>
            <a:spLocks noGrp="1"/>
          </p:cNvSpPr>
          <p:nvPr>
            <p:ph type="dt" sz="half" idx="10"/>
          </p:nvPr>
        </p:nvSpPr>
        <p:spPr/>
        <p:txBody>
          <a:bodyPr/>
          <a:lstStyle/>
          <a:p>
            <a:fld id="{151DBFA0-9BFE-724D-BB4B-1B00C4CD9A6C}" type="datetimeFigureOut">
              <a:rPr lang="nb-NO" smtClean="0"/>
              <a:t>07.09.2020</a:t>
            </a:fld>
            <a:endParaRPr lang="nb-NO"/>
          </a:p>
        </p:txBody>
      </p:sp>
      <p:sp>
        <p:nvSpPr>
          <p:cNvPr id="6" name="Plassholder for bunntekst 5">
            <a:extLst>
              <a:ext uri="{FF2B5EF4-FFF2-40B4-BE49-F238E27FC236}">
                <a16:creationId xmlns:a16="http://schemas.microsoft.com/office/drawing/2014/main" id="{09365D83-9421-994A-824E-746BFB4154E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B87DC42-D6D2-DB40-A8BA-E3936BBF8F45}"/>
              </a:ext>
            </a:extLst>
          </p:cNvPr>
          <p:cNvSpPr>
            <a:spLocks noGrp="1"/>
          </p:cNvSpPr>
          <p:nvPr>
            <p:ph type="sldNum" sz="quarter" idx="12"/>
          </p:nvPr>
        </p:nvSpPr>
        <p:spPr/>
        <p:txBody>
          <a:bodyPr/>
          <a:lstStyle/>
          <a:p>
            <a:fld id="{1AC0E396-E36B-074C-BAFC-28AEA7A51CA1}" type="slidenum">
              <a:rPr lang="nb-NO" smtClean="0"/>
              <a:t>‹#›</a:t>
            </a:fld>
            <a:endParaRPr lang="nb-NO"/>
          </a:p>
        </p:txBody>
      </p:sp>
    </p:spTree>
    <p:extLst>
      <p:ext uri="{BB962C8B-B14F-4D97-AF65-F5344CB8AC3E}">
        <p14:creationId xmlns:p14="http://schemas.microsoft.com/office/powerpoint/2010/main" val="130495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3F21845-CE8B-3D4B-BE34-DF5255E498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7D84F320-AD90-F143-A221-77418AAC7A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B0A7AE1-892C-0E42-AE72-8301996C2D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DBFA0-9BFE-724D-BB4B-1B00C4CD9A6C}" type="datetimeFigureOut">
              <a:rPr lang="nb-NO" smtClean="0"/>
              <a:t>07.09.2020</a:t>
            </a:fld>
            <a:endParaRPr lang="nb-NO"/>
          </a:p>
        </p:txBody>
      </p:sp>
      <p:sp>
        <p:nvSpPr>
          <p:cNvPr id="5" name="Plassholder for bunntekst 4">
            <a:extLst>
              <a:ext uri="{FF2B5EF4-FFF2-40B4-BE49-F238E27FC236}">
                <a16:creationId xmlns:a16="http://schemas.microsoft.com/office/drawing/2014/main" id="{A20F4580-FD24-9344-B5DD-BE09287461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CFD523B-FDD4-3B4C-BBA4-9BB5B5F52F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E396-E36B-074C-BAFC-28AEA7A51CA1}" type="slidenum">
              <a:rPr lang="nb-NO" smtClean="0"/>
              <a:t>‹#›</a:t>
            </a:fld>
            <a:endParaRPr lang="nb-NO"/>
          </a:p>
        </p:txBody>
      </p:sp>
    </p:spTree>
    <p:extLst>
      <p:ext uri="{BB962C8B-B14F-4D97-AF65-F5344CB8AC3E}">
        <p14:creationId xmlns:p14="http://schemas.microsoft.com/office/powerpoint/2010/main" val="168948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egjeringen.no/contentassets/8263c5d900f04d8b9364d7c28733766b/rundskriv_i-4-2020_kommunale_vedtak.pdf" TargetMode="External"/><Relationship Id="rId2" Type="http://schemas.openxmlformats.org/officeDocument/2006/relationships/hyperlink" Target="https://www.regjeringen.no/no/dokumenter/forskriftsarbeid-for-kommuner/id278722/" TargetMode="External"/><Relationship Id="rId1" Type="http://schemas.openxmlformats.org/officeDocument/2006/relationships/slideLayout" Target="../slideLayouts/slideLayout2.xml"/><Relationship Id="rId5" Type="http://schemas.openxmlformats.org/officeDocument/2006/relationships/hyperlink" Target="mailto:helsekrise@hdir.no" TargetMode="External"/><Relationship Id="rId4" Type="http://schemas.openxmlformats.org/officeDocument/2006/relationships/hyperlink" Target="https://www.regjeringen.no/globalassets/departementene/hod/fellesdok/rundskriv/rundskriv_i-5-2020_regelverk_anbefalinger_covid-19-utbrudde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E702B8-8647-634F-B36B-44691CFFEAC9}"/>
              </a:ext>
            </a:extLst>
          </p:cNvPr>
          <p:cNvSpPr>
            <a:spLocks noGrp="1"/>
          </p:cNvSpPr>
          <p:nvPr>
            <p:ph type="ctrTitle"/>
          </p:nvPr>
        </p:nvSpPr>
        <p:spPr/>
        <p:txBody>
          <a:bodyPr/>
          <a:lstStyle/>
          <a:p>
            <a:r>
              <a:rPr lang="nb-NO" dirty="0"/>
              <a:t>COVID – 19 </a:t>
            </a:r>
          </a:p>
        </p:txBody>
      </p:sp>
      <p:sp>
        <p:nvSpPr>
          <p:cNvPr id="3" name="Undertittel 2">
            <a:extLst>
              <a:ext uri="{FF2B5EF4-FFF2-40B4-BE49-F238E27FC236}">
                <a16:creationId xmlns:a16="http://schemas.microsoft.com/office/drawing/2014/main" id="{3D6C7F50-9926-C843-B09A-D1013AC867F9}"/>
              </a:ext>
            </a:extLst>
          </p:cNvPr>
          <p:cNvSpPr>
            <a:spLocks noGrp="1"/>
          </p:cNvSpPr>
          <p:nvPr>
            <p:ph type="subTitle" idx="1"/>
          </p:nvPr>
        </p:nvSpPr>
        <p:spPr>
          <a:xfrm>
            <a:off x="1524000" y="3602037"/>
            <a:ext cx="9144000" cy="2387599"/>
          </a:xfrm>
        </p:spPr>
        <p:txBody>
          <a:bodyPr>
            <a:normAutofit/>
          </a:bodyPr>
          <a:lstStyle/>
          <a:p>
            <a:r>
              <a:rPr lang="nb-NO" dirty="0"/>
              <a:t>Status arbeide i Bardu kommune</a:t>
            </a:r>
          </a:p>
          <a:p>
            <a:r>
              <a:rPr lang="nb-NO" dirty="0"/>
              <a:t>Vurderinger ved tiltak ved </a:t>
            </a:r>
            <a:r>
              <a:rPr lang="nb-NO" dirty="0" err="1"/>
              <a:t>oppbluss</a:t>
            </a:r>
            <a:r>
              <a:rPr lang="nb-NO" dirty="0"/>
              <a:t> lokalt</a:t>
            </a:r>
          </a:p>
          <a:p>
            <a:endParaRPr lang="nb-NO" dirty="0"/>
          </a:p>
          <a:p>
            <a:r>
              <a:rPr lang="nb-NO" dirty="0"/>
              <a:t>Bardu kommunestyre 09.09.20</a:t>
            </a:r>
          </a:p>
          <a:p>
            <a:r>
              <a:rPr lang="nb-NO" dirty="0"/>
              <a:t>Vidar Bjørnås, kommuneoverlege</a:t>
            </a:r>
          </a:p>
        </p:txBody>
      </p:sp>
    </p:spTree>
    <p:extLst>
      <p:ext uri="{BB962C8B-B14F-4D97-AF65-F5344CB8AC3E}">
        <p14:creationId xmlns:p14="http://schemas.microsoft.com/office/powerpoint/2010/main" val="287314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1EDFF0-38D5-DF4D-9A2C-A24875612CA2}"/>
              </a:ext>
            </a:extLst>
          </p:cNvPr>
          <p:cNvSpPr>
            <a:spLocks noGrp="1"/>
          </p:cNvSpPr>
          <p:nvPr>
            <p:ph type="title"/>
          </p:nvPr>
        </p:nvSpPr>
        <p:spPr/>
        <p:txBody>
          <a:bodyPr/>
          <a:lstStyle/>
          <a:p>
            <a:r>
              <a:rPr lang="nb-NO" dirty="0"/>
              <a:t>Nøkkeltall nasjonalt</a:t>
            </a:r>
          </a:p>
        </p:txBody>
      </p:sp>
      <p:sp>
        <p:nvSpPr>
          <p:cNvPr id="3" name="Plassholder for innhold 2">
            <a:extLst>
              <a:ext uri="{FF2B5EF4-FFF2-40B4-BE49-F238E27FC236}">
                <a16:creationId xmlns:a16="http://schemas.microsoft.com/office/drawing/2014/main" id="{19854C7F-62A5-3244-A59D-70E6048525DC}"/>
              </a:ext>
            </a:extLst>
          </p:cNvPr>
          <p:cNvSpPr>
            <a:spLocks noGrp="1"/>
          </p:cNvSpPr>
          <p:nvPr>
            <p:ph idx="1"/>
          </p:nvPr>
        </p:nvSpPr>
        <p:spPr/>
        <p:txBody>
          <a:bodyPr/>
          <a:lstStyle/>
          <a:p>
            <a:r>
              <a:rPr lang="nb-NO" dirty="0"/>
              <a:t>Relativt stabil situasjon </a:t>
            </a:r>
            <a:r>
              <a:rPr lang="nb-NO" dirty="0" err="1"/>
              <a:t>mtp</a:t>
            </a:r>
            <a:r>
              <a:rPr lang="nb-NO" dirty="0"/>
              <a:t> nye smittetilfeller og få innleggelser sykehus.</a:t>
            </a:r>
          </a:p>
          <a:p>
            <a:r>
              <a:rPr lang="nb-NO" dirty="0"/>
              <a:t>Median alder for smitte i uke 35 år helt nede på 24 år.</a:t>
            </a:r>
          </a:p>
          <a:p>
            <a:r>
              <a:rPr lang="nb-NO" dirty="0"/>
              <a:t>Smittemåte; privat husstand 35%, jobb/universitet 18%, private arrangement 10%, utested 5%, ukjent </a:t>
            </a:r>
            <a:r>
              <a:rPr lang="nb-NO" dirty="0" err="1"/>
              <a:t>ca</a:t>
            </a:r>
            <a:r>
              <a:rPr lang="nb-NO" dirty="0"/>
              <a:t> 20%</a:t>
            </a:r>
          </a:p>
          <a:p>
            <a:r>
              <a:rPr lang="nb-NO" dirty="0"/>
              <a:t>Der det har vært lokale utbrudd få innleggelser relativt sett, trolig som følge av a) unge folk som er smittet og b) mer aggressiv testing fører til oppdagelse av flere milde tilfeller</a:t>
            </a:r>
          </a:p>
        </p:txBody>
      </p:sp>
    </p:spTree>
    <p:extLst>
      <p:ext uri="{BB962C8B-B14F-4D97-AF65-F5344CB8AC3E}">
        <p14:creationId xmlns:p14="http://schemas.microsoft.com/office/powerpoint/2010/main" val="371556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78B0E8-7C20-4442-A7F4-B6F3E37B781B}"/>
              </a:ext>
            </a:extLst>
          </p:cNvPr>
          <p:cNvSpPr>
            <a:spLocks noGrp="1"/>
          </p:cNvSpPr>
          <p:nvPr>
            <p:ph type="title"/>
          </p:nvPr>
        </p:nvSpPr>
        <p:spPr/>
        <p:txBody>
          <a:bodyPr/>
          <a:lstStyle/>
          <a:p>
            <a:r>
              <a:rPr lang="nb-NO" dirty="0"/>
              <a:t>Strategi lokalt</a:t>
            </a:r>
          </a:p>
        </p:txBody>
      </p:sp>
      <p:sp>
        <p:nvSpPr>
          <p:cNvPr id="3" name="Plassholder for innhold 2">
            <a:extLst>
              <a:ext uri="{FF2B5EF4-FFF2-40B4-BE49-F238E27FC236}">
                <a16:creationId xmlns:a16="http://schemas.microsoft.com/office/drawing/2014/main" id="{CF1EC179-3CC4-3F41-8A76-E82FCA897D04}"/>
              </a:ext>
            </a:extLst>
          </p:cNvPr>
          <p:cNvSpPr>
            <a:spLocks noGrp="1"/>
          </p:cNvSpPr>
          <p:nvPr>
            <p:ph idx="1"/>
          </p:nvPr>
        </p:nvSpPr>
        <p:spPr/>
        <p:txBody>
          <a:bodyPr>
            <a:normAutofit/>
          </a:bodyPr>
          <a:lstStyle/>
          <a:p>
            <a:pPr marL="0" indent="0">
              <a:buNone/>
            </a:pPr>
            <a:r>
              <a:rPr lang="nb-NO" b="1" u="sng" dirty="0"/>
              <a:t>Testing, testing og testing</a:t>
            </a:r>
            <a:endParaRPr lang="nb-NO" dirty="0"/>
          </a:p>
          <a:p>
            <a:pPr lvl="1"/>
            <a:r>
              <a:rPr lang="nb-NO" dirty="0"/>
              <a:t>Eneste måte å </a:t>
            </a:r>
            <a:r>
              <a:rPr lang="nb-NO" dirty="0" err="1"/>
              <a:t>monitorere</a:t>
            </a:r>
            <a:r>
              <a:rPr lang="nb-NO" dirty="0"/>
              <a:t> lokal situasjon</a:t>
            </a:r>
          </a:p>
          <a:p>
            <a:pPr lvl="1"/>
            <a:r>
              <a:rPr lang="nb-NO" dirty="0"/>
              <a:t>Å tidlig oppdage lokalt utbrudd gir vesentlig økt sjanse for på å minimere omfang og konsekvens</a:t>
            </a:r>
          </a:p>
          <a:p>
            <a:pPr lvl="1"/>
            <a:r>
              <a:rPr lang="nb-NO" dirty="0"/>
              <a:t>Ressurskrevende</a:t>
            </a:r>
          </a:p>
          <a:p>
            <a:pPr marL="0" indent="0">
              <a:buNone/>
            </a:pPr>
            <a:r>
              <a:rPr lang="nb-NO" b="1" u="sng" dirty="0"/>
              <a:t>Smitteoppsporing</a:t>
            </a:r>
          </a:p>
          <a:p>
            <a:pPr lvl="1"/>
            <a:r>
              <a:rPr lang="nb-NO" dirty="0"/>
              <a:t>Ved positiv tilfelle svært sentral kommunal oppgave som er tidkrevende</a:t>
            </a:r>
          </a:p>
          <a:p>
            <a:pPr lvl="1"/>
            <a:r>
              <a:rPr lang="nb-NO" dirty="0"/>
              <a:t>Vil danne grunnlaget for de fleste avgjørelser vi måtte ta</a:t>
            </a:r>
          </a:p>
          <a:p>
            <a:pPr lvl="1"/>
            <a:r>
              <a:rPr lang="nb-NO" dirty="0"/>
              <a:t>Dårlig </a:t>
            </a:r>
            <a:r>
              <a:rPr lang="nb-NO" dirty="0" err="1"/>
              <a:t>smitteoppsporingsarbeide</a:t>
            </a:r>
            <a:r>
              <a:rPr lang="nb-NO" dirty="0"/>
              <a:t> vil vesentlig øke risiko for større utbrudd med desto større samfunnsmessige konsekvenser</a:t>
            </a:r>
          </a:p>
          <a:p>
            <a:endParaRPr lang="nb-NO" dirty="0"/>
          </a:p>
          <a:p>
            <a:pPr lvl="1"/>
            <a:endParaRPr lang="nb-NO" dirty="0"/>
          </a:p>
        </p:txBody>
      </p:sp>
    </p:spTree>
    <p:extLst>
      <p:ext uri="{BB962C8B-B14F-4D97-AF65-F5344CB8AC3E}">
        <p14:creationId xmlns:p14="http://schemas.microsoft.com/office/powerpoint/2010/main" val="26043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5E00B3-21AE-5E4A-A026-606D13285710}"/>
              </a:ext>
            </a:extLst>
          </p:cNvPr>
          <p:cNvSpPr>
            <a:spLocks noGrp="1"/>
          </p:cNvSpPr>
          <p:nvPr>
            <p:ph type="title"/>
          </p:nvPr>
        </p:nvSpPr>
        <p:spPr/>
        <p:txBody>
          <a:bodyPr/>
          <a:lstStyle/>
          <a:p>
            <a:r>
              <a:rPr lang="nb-NO" dirty="0"/>
              <a:t>Strategi lokalt (fortsettelse)</a:t>
            </a:r>
          </a:p>
        </p:txBody>
      </p:sp>
      <p:sp>
        <p:nvSpPr>
          <p:cNvPr id="3" name="Plassholder for innhold 2">
            <a:extLst>
              <a:ext uri="{FF2B5EF4-FFF2-40B4-BE49-F238E27FC236}">
                <a16:creationId xmlns:a16="http://schemas.microsoft.com/office/drawing/2014/main" id="{558542CD-5BAF-154E-9FB9-C8B36A3C32D5}"/>
              </a:ext>
            </a:extLst>
          </p:cNvPr>
          <p:cNvSpPr>
            <a:spLocks noGrp="1"/>
          </p:cNvSpPr>
          <p:nvPr>
            <p:ph idx="1"/>
          </p:nvPr>
        </p:nvSpPr>
        <p:spPr/>
        <p:txBody>
          <a:bodyPr>
            <a:normAutofit fontScale="92500" lnSpcReduction="10000"/>
          </a:bodyPr>
          <a:lstStyle/>
          <a:p>
            <a:pPr marL="0" indent="0">
              <a:buNone/>
            </a:pPr>
            <a:r>
              <a:rPr lang="nb-NO" b="1" u="sng" dirty="0"/>
              <a:t>Beskyttelse av sårbare grupper</a:t>
            </a:r>
          </a:p>
          <a:p>
            <a:pPr lvl="1"/>
            <a:r>
              <a:rPr lang="nb-NO" dirty="0"/>
              <a:t>Aller mest sårbare kategorien er pasienter på sykehjem. Konsekvens ved utbrudd på institusjon vil kunne bli svært stor. Forebyggende tiltak her har driftsmessige konsekvenser.</a:t>
            </a:r>
          </a:p>
          <a:p>
            <a:pPr lvl="1"/>
            <a:r>
              <a:rPr lang="nb-NO" dirty="0"/>
              <a:t>Samtidig balansering slik at nødvendige tilbud til sårbare grupper opprettholdes selv om det gir en teoretisk økt smitterisiko</a:t>
            </a:r>
          </a:p>
          <a:p>
            <a:pPr lvl="1"/>
            <a:r>
              <a:rPr lang="nb-NO" dirty="0"/>
              <a:t>Denne høsten vil det bli fokus på økt dekningsgrad influensavaksine til risiko grupper og ansatte innen helse- og omsorgsektoren</a:t>
            </a:r>
          </a:p>
          <a:p>
            <a:pPr marL="0" indent="0">
              <a:buNone/>
            </a:pPr>
            <a:r>
              <a:rPr lang="nb-NO" b="1" u="sng" dirty="0"/>
              <a:t>Beredskapsplaner</a:t>
            </a:r>
          </a:p>
          <a:p>
            <a:pPr lvl="1"/>
            <a:r>
              <a:rPr lang="nb-NO" dirty="0"/>
              <a:t>Det har under hele perioden vært fokus på tett dialog mellom ulike fagenheter kommune for samkjørt og omforent håndtering</a:t>
            </a:r>
          </a:p>
          <a:p>
            <a:pPr lvl="1"/>
            <a:r>
              <a:rPr lang="nb-NO" dirty="0"/>
              <a:t>Det er utarbeidet planer for håndtering av økt lokal smitte, særskilt innen helse- og skolesektoren.</a:t>
            </a:r>
          </a:p>
          <a:p>
            <a:endParaRPr lang="nb-NO" dirty="0"/>
          </a:p>
        </p:txBody>
      </p:sp>
    </p:spTree>
    <p:extLst>
      <p:ext uri="{BB962C8B-B14F-4D97-AF65-F5344CB8AC3E}">
        <p14:creationId xmlns:p14="http://schemas.microsoft.com/office/powerpoint/2010/main" val="7771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9684E6-8139-864E-95D0-D6A7B3A52867}"/>
              </a:ext>
            </a:extLst>
          </p:cNvPr>
          <p:cNvSpPr>
            <a:spLocks noGrp="1"/>
          </p:cNvSpPr>
          <p:nvPr>
            <p:ph type="title"/>
          </p:nvPr>
        </p:nvSpPr>
        <p:spPr/>
        <p:txBody>
          <a:bodyPr/>
          <a:lstStyle/>
          <a:p>
            <a:r>
              <a:rPr lang="nb-NO" dirty="0"/>
              <a:t>Utfordringer</a:t>
            </a:r>
          </a:p>
        </p:txBody>
      </p:sp>
      <p:sp>
        <p:nvSpPr>
          <p:cNvPr id="3" name="Plassholder for innhold 2">
            <a:extLst>
              <a:ext uri="{FF2B5EF4-FFF2-40B4-BE49-F238E27FC236}">
                <a16:creationId xmlns:a16="http://schemas.microsoft.com/office/drawing/2014/main" id="{340D6A3B-C0CB-3E49-AB98-7C01C5473AB5}"/>
              </a:ext>
            </a:extLst>
          </p:cNvPr>
          <p:cNvSpPr>
            <a:spLocks noGrp="1"/>
          </p:cNvSpPr>
          <p:nvPr>
            <p:ph idx="1"/>
          </p:nvPr>
        </p:nvSpPr>
        <p:spPr/>
        <p:txBody>
          <a:bodyPr/>
          <a:lstStyle/>
          <a:p>
            <a:r>
              <a:rPr lang="nb-NO" dirty="0"/>
              <a:t>Det vi står i nå er en langvarig beredskapssituasjon der en skal finne en fornuftig balanse mellom opprettholdelse av normalitet så langt som mulig samtidig som fornuftige smitteverntiltak følges.</a:t>
            </a:r>
          </a:p>
          <a:p>
            <a:r>
              <a:rPr lang="nb-NO" dirty="0"/>
              <a:t>Dette er en kommunikasjonsutfordring der en fort vil oppleve at folk i stadig større grad går lei av forholdsregler som anbefales.</a:t>
            </a:r>
          </a:p>
          <a:p>
            <a:r>
              <a:rPr lang="nb-NO" dirty="0"/>
              <a:t>Nasjonale råd om svært mye lavere terskel for å holde seg hjemme selv ved milde infeksjonstegn skaper økt fravær fra jobb og skole.</a:t>
            </a:r>
          </a:p>
          <a:p>
            <a:r>
              <a:rPr lang="nb-NO" dirty="0"/>
              <a:t>Aktuelle pågående tiltak er ressurskrevevende og ha nok personell vil kunne være utfordrende (personell som brukes til testing, dersom smitteoppsporing, forsterket renhold++)</a:t>
            </a:r>
          </a:p>
        </p:txBody>
      </p:sp>
    </p:spTree>
    <p:extLst>
      <p:ext uri="{BB962C8B-B14F-4D97-AF65-F5344CB8AC3E}">
        <p14:creationId xmlns:p14="http://schemas.microsoft.com/office/powerpoint/2010/main" val="170110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EF3523-CD58-6543-87E4-A74469F68E8E}"/>
              </a:ext>
            </a:extLst>
          </p:cNvPr>
          <p:cNvSpPr>
            <a:spLocks noGrp="1"/>
          </p:cNvSpPr>
          <p:nvPr>
            <p:ph type="title"/>
          </p:nvPr>
        </p:nvSpPr>
        <p:spPr/>
        <p:txBody>
          <a:bodyPr/>
          <a:lstStyle/>
          <a:p>
            <a:r>
              <a:rPr lang="nb-NO" dirty="0"/>
              <a:t>Tiltaksvurdering ved utbrudd av sykdom</a:t>
            </a:r>
          </a:p>
        </p:txBody>
      </p:sp>
      <p:sp>
        <p:nvSpPr>
          <p:cNvPr id="3" name="Plassholder for innhold 2">
            <a:extLst>
              <a:ext uri="{FF2B5EF4-FFF2-40B4-BE49-F238E27FC236}">
                <a16:creationId xmlns:a16="http://schemas.microsoft.com/office/drawing/2014/main" id="{CB7A126E-3309-EC4F-996C-261EC6910436}"/>
              </a:ext>
            </a:extLst>
          </p:cNvPr>
          <p:cNvSpPr>
            <a:spLocks noGrp="1"/>
          </p:cNvSpPr>
          <p:nvPr>
            <p:ph idx="1"/>
          </p:nvPr>
        </p:nvSpPr>
        <p:spPr/>
        <p:txBody>
          <a:bodyPr>
            <a:normAutofit fontScale="77500" lnSpcReduction="20000"/>
          </a:bodyPr>
          <a:lstStyle/>
          <a:p>
            <a:r>
              <a:rPr lang="nb-NO" dirty="0"/>
              <a:t>Grunnleggende tiltak vil alltid være:</a:t>
            </a:r>
          </a:p>
          <a:p>
            <a:endParaRPr lang="nb-NO" dirty="0"/>
          </a:p>
          <a:p>
            <a:pPr lvl="1"/>
            <a:r>
              <a:rPr lang="nb-NO" dirty="0"/>
              <a:t>Testing og smitteoppsporing</a:t>
            </a:r>
          </a:p>
          <a:p>
            <a:pPr lvl="1"/>
            <a:r>
              <a:rPr lang="nb-NO" dirty="0"/>
              <a:t>Kommunikasjon</a:t>
            </a:r>
          </a:p>
          <a:p>
            <a:pPr lvl="1"/>
            <a:r>
              <a:rPr lang="nb-NO" dirty="0"/>
              <a:t>Kompetanse hevende tiltak</a:t>
            </a:r>
          </a:p>
          <a:p>
            <a:pPr lvl="1"/>
            <a:endParaRPr lang="nb-NO" dirty="0"/>
          </a:p>
          <a:p>
            <a:r>
              <a:rPr lang="nb-NO" dirty="0"/>
              <a:t>Vurderinger </a:t>
            </a:r>
            <a:r>
              <a:rPr lang="nb-NO" dirty="0" err="1"/>
              <a:t>mtp</a:t>
            </a:r>
            <a:r>
              <a:rPr lang="nb-NO" dirty="0"/>
              <a:t> ytterligere tiltak:</a:t>
            </a:r>
          </a:p>
          <a:p>
            <a:endParaRPr lang="nb-NO" dirty="0"/>
          </a:p>
          <a:p>
            <a:pPr lvl="1"/>
            <a:r>
              <a:rPr lang="nb-NO" dirty="0"/>
              <a:t>Etter smittevernlovens prinsipper, jf. § 1-5, skal smitteverntiltak etter loven være basert på en klar </a:t>
            </a:r>
            <a:r>
              <a:rPr lang="nb-NO" u="sng" dirty="0"/>
              <a:t>medisinskfaglig begrunnelse</a:t>
            </a:r>
            <a:r>
              <a:rPr lang="nb-NO" dirty="0"/>
              <a:t>, være </a:t>
            </a:r>
            <a:r>
              <a:rPr lang="nb-NO" u="sng" dirty="0"/>
              <a:t>nødvendig</a:t>
            </a:r>
            <a:r>
              <a:rPr lang="nb-NO" dirty="0"/>
              <a:t> av hensyn til smittevernet og fremstå </a:t>
            </a:r>
            <a:r>
              <a:rPr lang="nb-NO" u="sng" dirty="0"/>
              <a:t>tjenlig etter en helhetsvurdering. </a:t>
            </a:r>
            <a:r>
              <a:rPr lang="nb-NO" dirty="0"/>
              <a:t>Ved iverksettelse av smitteverntiltak skal det </a:t>
            </a:r>
            <a:r>
              <a:rPr lang="nb-NO" u="sng" dirty="0"/>
              <a:t>legges vekt på frivillig medvirkning </a:t>
            </a:r>
            <a:r>
              <a:rPr lang="nb-NO" dirty="0"/>
              <a:t>fra den eller de tiltaket gjelder. Et tiltak som berører menneskerettighetene må være hjemlet i lov, det må søke å nå de formålene som er nedfelt i bestemmelsen, og det må være nødvendige i et demokratisk samfunn. Det må velges tiltak som er </a:t>
            </a:r>
            <a:r>
              <a:rPr lang="nb-NO" u="sng" dirty="0"/>
              <a:t>minst inngripende </a:t>
            </a:r>
            <a:r>
              <a:rPr lang="nb-NO" dirty="0"/>
              <a:t>for enkeltindividet, det må etableres </a:t>
            </a:r>
            <a:r>
              <a:rPr lang="nb-NO" u="sng" dirty="0"/>
              <a:t>avhjelpende tiltak </a:t>
            </a:r>
            <a:r>
              <a:rPr lang="nb-NO" dirty="0"/>
              <a:t>der det er mulig, og det må være </a:t>
            </a:r>
            <a:r>
              <a:rPr lang="nb-NO" u="sng" dirty="0"/>
              <a:t>forholdsmessighe</a:t>
            </a:r>
            <a:r>
              <a:rPr lang="nb-NO" dirty="0"/>
              <a:t>t mellom mål og middel.</a:t>
            </a:r>
          </a:p>
          <a:p>
            <a:endParaRPr lang="nb-NO" dirty="0"/>
          </a:p>
        </p:txBody>
      </p:sp>
    </p:spTree>
    <p:extLst>
      <p:ext uri="{BB962C8B-B14F-4D97-AF65-F5344CB8AC3E}">
        <p14:creationId xmlns:p14="http://schemas.microsoft.com/office/powerpoint/2010/main" val="580993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72460C9C-2803-2443-856A-9CFF1236BC64}"/>
              </a:ext>
            </a:extLst>
          </p:cNvPr>
          <p:cNvGraphicFramePr>
            <a:graphicFrameLocks noGrp="1"/>
          </p:cNvGraphicFramePr>
          <p:nvPr/>
        </p:nvGraphicFramePr>
        <p:xfrm>
          <a:off x="643467" y="457200"/>
          <a:ext cx="10905067" cy="5647543"/>
        </p:xfrm>
        <a:graphic>
          <a:graphicData uri="http://schemas.openxmlformats.org/drawingml/2006/table">
            <a:tbl>
              <a:tblPr/>
              <a:tblGrid>
                <a:gridCol w="4006202">
                  <a:extLst>
                    <a:ext uri="{9D8B030D-6E8A-4147-A177-3AD203B41FA5}">
                      <a16:colId xmlns:a16="http://schemas.microsoft.com/office/drawing/2014/main" val="713280460"/>
                    </a:ext>
                  </a:extLst>
                </a:gridCol>
                <a:gridCol w="2526985">
                  <a:extLst>
                    <a:ext uri="{9D8B030D-6E8A-4147-A177-3AD203B41FA5}">
                      <a16:colId xmlns:a16="http://schemas.microsoft.com/office/drawing/2014/main" val="677888012"/>
                    </a:ext>
                  </a:extLst>
                </a:gridCol>
                <a:gridCol w="2128572">
                  <a:extLst>
                    <a:ext uri="{9D8B030D-6E8A-4147-A177-3AD203B41FA5}">
                      <a16:colId xmlns:a16="http://schemas.microsoft.com/office/drawing/2014/main" val="912642951"/>
                    </a:ext>
                  </a:extLst>
                </a:gridCol>
                <a:gridCol w="2243308">
                  <a:extLst>
                    <a:ext uri="{9D8B030D-6E8A-4147-A177-3AD203B41FA5}">
                      <a16:colId xmlns:a16="http://schemas.microsoft.com/office/drawing/2014/main" val="22224365"/>
                    </a:ext>
                  </a:extLst>
                </a:gridCol>
              </a:tblGrid>
              <a:tr h="301693">
                <a:tc>
                  <a:txBody>
                    <a:bodyPr/>
                    <a:lstStyle/>
                    <a:p>
                      <a:pPr algn="l" fontAlgn="t">
                        <a:spcBef>
                          <a:spcPts val="0"/>
                        </a:spcBef>
                        <a:spcAft>
                          <a:spcPts val="0"/>
                        </a:spcAft>
                      </a:pPr>
                      <a:r>
                        <a:rPr lang="nb-NO" sz="1100" b="0" i="0" u="none" strike="noStrike">
                          <a:effectLst/>
                          <a:latin typeface="Arial" panose="020B0604020202020204" pitchFamily="34" charset="0"/>
                        </a:rPr>
                        <a:t>Tiltak</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a:noFill/>
                    </a:lnT>
                    <a:lnB w="9525" cap="flat" cmpd="sng" algn="ctr">
                      <a:solidFill>
                        <a:srgbClr val="707070"/>
                      </a:solidFill>
                      <a:prstDash val="solid"/>
                      <a:round/>
                      <a:headEnd type="none" w="med" len="med"/>
                      <a:tailEnd type="none" w="med" len="med"/>
                    </a:lnB>
                    <a:solidFill>
                      <a:srgbClr val="CFD8DB"/>
                    </a:solidFill>
                  </a:tcPr>
                </a:tc>
                <a:tc>
                  <a:txBody>
                    <a:bodyPr/>
                    <a:lstStyle/>
                    <a:p>
                      <a:pPr algn="l" fontAlgn="t">
                        <a:spcBef>
                          <a:spcPts val="0"/>
                        </a:spcBef>
                        <a:spcAft>
                          <a:spcPts val="0"/>
                        </a:spcAft>
                      </a:pPr>
                      <a:r>
                        <a:rPr lang="nb-NO" sz="1100" b="0" i="0" u="none" strike="noStrike">
                          <a:effectLst/>
                          <a:latin typeface="Arial" panose="020B0604020202020204" pitchFamily="34" charset="0"/>
                        </a:rPr>
                        <a:t>Hvordan iverksette</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a:noFill/>
                    </a:lnT>
                    <a:lnB w="9525" cap="flat" cmpd="sng" algn="ctr">
                      <a:solidFill>
                        <a:srgbClr val="707070"/>
                      </a:solidFill>
                      <a:prstDash val="solid"/>
                      <a:round/>
                      <a:headEnd type="none" w="med" len="med"/>
                      <a:tailEnd type="none" w="med" len="med"/>
                    </a:lnB>
                    <a:solidFill>
                      <a:srgbClr val="CFD8DB"/>
                    </a:solidFill>
                  </a:tcPr>
                </a:tc>
                <a:tc>
                  <a:txBody>
                    <a:bodyPr/>
                    <a:lstStyle/>
                    <a:p>
                      <a:pPr algn="l" fontAlgn="t">
                        <a:spcBef>
                          <a:spcPts val="0"/>
                        </a:spcBef>
                        <a:spcAft>
                          <a:spcPts val="0"/>
                        </a:spcAft>
                      </a:pPr>
                      <a:r>
                        <a:rPr lang="nb-NO" sz="1100" b="0" i="0" u="none" strike="noStrike">
                          <a:effectLst/>
                          <a:latin typeface="Arial" panose="020B0604020202020204" pitchFamily="34" charset="0"/>
                        </a:rPr>
                        <a:t>Antatt smitteverneffekt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a:noFill/>
                    </a:lnT>
                    <a:lnB w="9525" cap="flat" cmpd="sng" algn="ctr">
                      <a:solidFill>
                        <a:srgbClr val="707070"/>
                      </a:solidFill>
                      <a:prstDash val="solid"/>
                      <a:round/>
                      <a:headEnd type="none" w="med" len="med"/>
                      <a:tailEnd type="none" w="med" len="med"/>
                    </a:lnB>
                    <a:solidFill>
                      <a:srgbClr val="CFD8DB"/>
                    </a:solidFill>
                  </a:tcPr>
                </a:tc>
                <a:tc>
                  <a:txBody>
                    <a:bodyPr/>
                    <a:lstStyle/>
                    <a:p>
                      <a:pPr algn="l" fontAlgn="t">
                        <a:spcBef>
                          <a:spcPts val="0"/>
                        </a:spcBef>
                        <a:spcAft>
                          <a:spcPts val="0"/>
                        </a:spcAft>
                      </a:pPr>
                      <a:r>
                        <a:rPr lang="nb-NO" sz="1100" b="0" i="0" u="none" strike="noStrike">
                          <a:effectLst/>
                          <a:latin typeface="Arial" panose="020B0604020202020204" pitchFamily="34" charset="0"/>
                        </a:rPr>
                        <a:t>Antatt tiltaksbyrde</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a:noFill/>
                    </a:lnT>
                    <a:lnB w="9525" cap="flat" cmpd="sng" algn="ctr">
                      <a:solidFill>
                        <a:srgbClr val="707070"/>
                      </a:solidFill>
                      <a:prstDash val="solid"/>
                      <a:round/>
                      <a:headEnd type="none" w="med" len="med"/>
                      <a:tailEnd type="none" w="med" len="med"/>
                    </a:lnB>
                    <a:solidFill>
                      <a:srgbClr val="CFD8DB"/>
                    </a:solidFill>
                  </a:tcPr>
                </a:tc>
                <a:extLst>
                  <a:ext uri="{0D108BD9-81ED-4DB2-BD59-A6C34878D82A}">
                    <a16:rowId xmlns:a16="http://schemas.microsoft.com/office/drawing/2014/main" val="1944596147"/>
                  </a:ext>
                </a:extLst>
              </a:tr>
              <a:tr h="480327">
                <a:tc>
                  <a:txBody>
                    <a:bodyPr/>
                    <a:lstStyle/>
                    <a:p>
                      <a:pPr algn="l" fontAlgn="t">
                        <a:spcBef>
                          <a:spcPts val="0"/>
                        </a:spcBef>
                        <a:spcAft>
                          <a:spcPts val="0"/>
                        </a:spcAft>
                      </a:pPr>
                      <a:r>
                        <a:rPr lang="nb-NO" sz="1100" b="0" i="0" u="none" strike="noStrike">
                          <a:effectLst/>
                          <a:latin typeface="Arial" panose="020B0604020202020204" pitchFamily="34" charset="0"/>
                        </a:rPr>
                        <a:t>Hygienetiltak (håndhygiene,hostehygiene, selvisolering ved sykdom) *</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Lav</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121842270"/>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Bruk av munnbindet der avstand 1m ikke er mulig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Ukjent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Lav/moderat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461641371"/>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Oppdage og isolere smittede ved klinisk indisert testing*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Lav</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548476247"/>
                  </a:ext>
                </a:extLst>
              </a:tr>
              <a:tr h="463187">
                <a:tc>
                  <a:txBody>
                    <a:bodyPr/>
                    <a:lstStyle/>
                    <a:p>
                      <a:pPr algn="l" fontAlgn="t">
                        <a:spcBef>
                          <a:spcPts val="0"/>
                        </a:spcBef>
                        <a:spcAft>
                          <a:spcPts val="0"/>
                        </a:spcAft>
                      </a:pPr>
                      <a:r>
                        <a:rPr lang="nb-NO" sz="1100" b="0" i="0" u="none" strike="noStrike">
                          <a:effectLst/>
                          <a:latin typeface="Arial" panose="020B0604020202020204" pitchFamily="34" charset="0"/>
                        </a:rPr>
                        <a:t>Oppdage og isolere smittede ved epidemiologisk indisert testing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 </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Lav</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982830979"/>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Smitteoppsporing og karantene*</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Lovverk</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3806543994"/>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Unngå unødvendige reiser innenlands</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Liten</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1762452807"/>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Holde avstand, minst 1m*</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684674293"/>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Fjernarbeid, digitale møter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3393292245"/>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Styrke smitteverntiltak i eller stenge barnehager og grunnskoler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 forskrift, pålegg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Liten</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 eller svært 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251933436"/>
                  </a:ext>
                </a:extLst>
              </a:tr>
              <a:tr h="480327">
                <a:tc>
                  <a:txBody>
                    <a:bodyPr/>
                    <a:lstStyle/>
                    <a:p>
                      <a:pPr algn="l" fontAlgn="t">
                        <a:spcBef>
                          <a:spcPts val="0"/>
                        </a:spcBef>
                        <a:spcAft>
                          <a:spcPts val="0"/>
                        </a:spcAft>
                      </a:pPr>
                      <a:r>
                        <a:rPr lang="nb-NO" sz="1100" b="0" i="0" u="none" strike="noStrike">
                          <a:effectLst/>
                          <a:latin typeface="Arial" panose="020B0604020202020204" pitchFamily="34" charset="0"/>
                        </a:rPr>
                        <a:t>Styrke smitteverntiltak i eller stenge vg skoler, universiteter, høgskoler, fagskoler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 forskrift, pålegg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 eller 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959299436"/>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Stenge lokaler og arrangementer som samler mange*</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Forskrift, pålegg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3291007405"/>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Fraråde kollektivtrafikk for dem som kan</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397321913"/>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Stenge serveringssteder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Forskrift, pålegg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3293352114"/>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Portforbud</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Forskrift, pålegg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Svært 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2042035682"/>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Beskyttelsestiltak for helseinstitusjoner*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w="9525" cap="flat" cmpd="sng" algn="ctr">
                      <a:solidFill>
                        <a:srgbClr val="707070"/>
                      </a:solidFill>
                      <a:prstDash val="solid"/>
                      <a:round/>
                      <a:headEnd type="none" w="med" len="med"/>
                      <a:tailEnd type="none" w="med" len="med"/>
                    </a:lnB>
                  </a:tcPr>
                </a:tc>
                <a:extLst>
                  <a:ext uri="{0D108BD9-81ED-4DB2-BD59-A6C34878D82A}">
                    <a16:rowId xmlns:a16="http://schemas.microsoft.com/office/drawing/2014/main" val="3199478046"/>
                  </a:ext>
                </a:extLst>
              </a:tr>
              <a:tr h="301693">
                <a:tc>
                  <a:txBody>
                    <a:bodyPr/>
                    <a:lstStyle/>
                    <a:p>
                      <a:pPr algn="l" fontAlgn="t">
                        <a:spcBef>
                          <a:spcPts val="0"/>
                        </a:spcBef>
                        <a:spcAft>
                          <a:spcPts val="0"/>
                        </a:spcAft>
                      </a:pPr>
                      <a:r>
                        <a:rPr lang="nb-NO" sz="1100" b="0" i="0" u="none" strike="noStrike">
                          <a:effectLst/>
                          <a:latin typeface="Arial" panose="020B0604020202020204" pitchFamily="34" charset="0"/>
                        </a:rPr>
                        <a:t>Råd om streng skjerming av personer i risikogrupper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a:noFill/>
                    </a:lnB>
                  </a:tcPr>
                </a:tc>
                <a:tc>
                  <a:txBody>
                    <a:bodyPr/>
                    <a:lstStyle/>
                    <a:p>
                      <a:pPr algn="l" fontAlgn="t">
                        <a:spcBef>
                          <a:spcPts val="0"/>
                        </a:spcBef>
                        <a:spcAft>
                          <a:spcPts val="0"/>
                        </a:spcAft>
                      </a:pPr>
                      <a:r>
                        <a:rPr lang="nb-NO" sz="1100" b="0" i="0" u="none" strike="noStrike">
                          <a:effectLst/>
                          <a:latin typeface="Arial" panose="020B0604020202020204" pitchFamily="34" charset="0"/>
                        </a:rPr>
                        <a:t>Anbefaling</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a:noFill/>
                    </a:lnB>
                  </a:tcPr>
                </a:tc>
                <a:tc>
                  <a:txBody>
                    <a:bodyPr/>
                    <a:lstStyle/>
                    <a:p>
                      <a:pPr algn="l" fontAlgn="t">
                        <a:spcBef>
                          <a:spcPts val="0"/>
                        </a:spcBef>
                        <a:spcAft>
                          <a:spcPts val="0"/>
                        </a:spcAft>
                      </a:pPr>
                      <a:r>
                        <a:rPr lang="nb-NO" sz="1100" b="0" i="0" u="none" strike="noStrike">
                          <a:effectLst/>
                          <a:latin typeface="Arial" panose="020B0604020202020204" pitchFamily="34" charset="0"/>
                        </a:rPr>
                        <a:t>Moderat</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a:noFill/>
                    </a:lnB>
                  </a:tcPr>
                </a:tc>
                <a:tc>
                  <a:txBody>
                    <a:bodyPr/>
                    <a:lstStyle/>
                    <a:p>
                      <a:pPr algn="l" fontAlgn="t">
                        <a:spcBef>
                          <a:spcPts val="0"/>
                        </a:spcBef>
                        <a:spcAft>
                          <a:spcPts val="0"/>
                        </a:spcAft>
                      </a:pPr>
                      <a:r>
                        <a:rPr lang="nb-NO" sz="1100" b="0" i="0" u="none" strike="noStrike" dirty="0">
                          <a:effectLst/>
                          <a:latin typeface="Arial" panose="020B0604020202020204" pitchFamily="34" charset="0"/>
                        </a:rPr>
                        <a:t>Stor</a:t>
                      </a:r>
                    </a:p>
                  </a:txBody>
                  <a:tcPr marL="45712" marR="45712" marT="45712" marB="45712">
                    <a:lnL w="9525" cap="flat" cmpd="sng" algn="ctr">
                      <a:solidFill>
                        <a:srgbClr val="707070"/>
                      </a:solidFill>
                      <a:prstDash val="solid"/>
                      <a:round/>
                      <a:headEnd type="none" w="med" len="med"/>
                      <a:tailEnd type="none" w="med" len="med"/>
                    </a:lnL>
                    <a:lnR w="9525" cap="flat" cmpd="sng" algn="ctr">
                      <a:solidFill>
                        <a:srgbClr val="707070"/>
                      </a:solidFill>
                      <a:prstDash val="solid"/>
                      <a:round/>
                      <a:headEnd type="none" w="med" len="med"/>
                      <a:tailEnd type="none" w="med" len="med"/>
                    </a:lnR>
                    <a:lnT w="9525" cap="flat" cmpd="sng" algn="ctr">
                      <a:solidFill>
                        <a:srgbClr val="707070"/>
                      </a:solidFill>
                      <a:prstDash val="solid"/>
                      <a:round/>
                      <a:headEnd type="none" w="med" len="med"/>
                      <a:tailEnd type="none" w="med" len="med"/>
                    </a:lnT>
                    <a:lnB>
                      <a:noFill/>
                    </a:lnB>
                  </a:tcPr>
                </a:tc>
                <a:extLst>
                  <a:ext uri="{0D108BD9-81ED-4DB2-BD59-A6C34878D82A}">
                    <a16:rowId xmlns:a16="http://schemas.microsoft.com/office/drawing/2014/main" val="407931381"/>
                  </a:ext>
                </a:extLst>
              </a:tr>
            </a:tbl>
          </a:graphicData>
        </a:graphic>
      </p:graphicFrame>
    </p:spTree>
    <p:extLst>
      <p:ext uri="{BB962C8B-B14F-4D97-AF65-F5344CB8AC3E}">
        <p14:creationId xmlns:p14="http://schemas.microsoft.com/office/powerpoint/2010/main" val="46391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1606A0-DB0D-2245-A81F-98C074158AD4}"/>
              </a:ext>
            </a:extLst>
          </p:cNvPr>
          <p:cNvSpPr>
            <a:spLocks noGrp="1"/>
          </p:cNvSpPr>
          <p:nvPr>
            <p:ph type="title"/>
          </p:nvPr>
        </p:nvSpPr>
        <p:spPr/>
        <p:txBody>
          <a:bodyPr/>
          <a:lstStyle/>
          <a:p>
            <a:r>
              <a:rPr lang="nb-NO" dirty="0"/>
              <a:t>Ansvar for iverksettelse av tiltak</a:t>
            </a:r>
          </a:p>
        </p:txBody>
      </p:sp>
      <p:sp>
        <p:nvSpPr>
          <p:cNvPr id="3" name="Plassholder for innhold 2">
            <a:extLst>
              <a:ext uri="{FF2B5EF4-FFF2-40B4-BE49-F238E27FC236}">
                <a16:creationId xmlns:a16="http://schemas.microsoft.com/office/drawing/2014/main" id="{B554216A-3437-3A4E-B21E-E87DDC6BB5FD}"/>
              </a:ext>
            </a:extLst>
          </p:cNvPr>
          <p:cNvSpPr>
            <a:spLocks noGrp="1"/>
          </p:cNvSpPr>
          <p:nvPr>
            <p:ph idx="1"/>
          </p:nvPr>
        </p:nvSpPr>
        <p:spPr/>
        <p:txBody>
          <a:bodyPr>
            <a:normAutofit lnSpcReduction="10000"/>
          </a:bodyPr>
          <a:lstStyle/>
          <a:p>
            <a:r>
              <a:rPr lang="nb-NO" dirty="0">
                <a:solidFill>
                  <a:srgbClr val="FF0000"/>
                </a:solidFill>
              </a:rPr>
              <a:t>Kommunen har ansvar for å iverksette tiltak</a:t>
            </a:r>
            <a:r>
              <a:rPr lang="nb-NO" dirty="0"/>
              <a:t>, jf. smittevernloven § 7-1, </a:t>
            </a:r>
            <a:r>
              <a:rPr lang="nb-NO" u="sng" dirty="0"/>
              <a:t>etter råd fra kommunelegen</a:t>
            </a:r>
            <a:r>
              <a:rPr lang="nb-NO" dirty="0"/>
              <a:t>, jf. § 7-2, også om det er tiltak pålagt etter smittevernloven § 4-1. (Kommunelegen kan ved hast selv gjøre vedtak etter smittevernloven § 4-1.) Kommunelegen har en viktig rolle ved rådgivning til dem tiltakene angår.</a:t>
            </a:r>
          </a:p>
          <a:p>
            <a:r>
              <a:rPr lang="nb-NO" dirty="0"/>
              <a:t>Er flere nabokommuner rammet, vil FHI gi råd om tiltak og samordne tiltak, jf. smittevernloven § 7-9 og MSIS-forskriften § 3-3.</a:t>
            </a:r>
          </a:p>
          <a:p>
            <a:r>
              <a:rPr lang="nb-NO" dirty="0"/>
              <a:t>Når det er avgjørende å få satt tiltak i verk raskt for å motvirke overføring av sykdommen, kan Helsedirektoratet etter råd fra Folkehelseinstituttet treffe vedtak etter smittevernloven § 4-1 for hele landet eller for deler av landet.</a:t>
            </a:r>
          </a:p>
          <a:p>
            <a:endParaRPr lang="nb-NO" dirty="0"/>
          </a:p>
        </p:txBody>
      </p:sp>
    </p:spTree>
    <p:extLst>
      <p:ext uri="{BB962C8B-B14F-4D97-AF65-F5344CB8AC3E}">
        <p14:creationId xmlns:p14="http://schemas.microsoft.com/office/powerpoint/2010/main" val="358664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374F46-4041-5F4B-8687-3882919C86B3}"/>
              </a:ext>
            </a:extLst>
          </p:cNvPr>
          <p:cNvSpPr>
            <a:spLocks noGrp="1"/>
          </p:cNvSpPr>
          <p:nvPr>
            <p:ph type="title"/>
          </p:nvPr>
        </p:nvSpPr>
        <p:spPr/>
        <p:txBody>
          <a:bodyPr/>
          <a:lstStyle/>
          <a:p>
            <a:r>
              <a:rPr lang="nb-NO" dirty="0"/>
              <a:t>Praktisk gjennomføring tiltak</a:t>
            </a:r>
          </a:p>
        </p:txBody>
      </p:sp>
      <p:sp>
        <p:nvSpPr>
          <p:cNvPr id="3" name="Plassholder for innhold 2">
            <a:extLst>
              <a:ext uri="{FF2B5EF4-FFF2-40B4-BE49-F238E27FC236}">
                <a16:creationId xmlns:a16="http://schemas.microsoft.com/office/drawing/2014/main" id="{D38994D8-9421-5343-9B61-AD52B228438A}"/>
              </a:ext>
            </a:extLst>
          </p:cNvPr>
          <p:cNvSpPr>
            <a:spLocks noGrp="1"/>
          </p:cNvSpPr>
          <p:nvPr>
            <p:ph idx="1"/>
          </p:nvPr>
        </p:nvSpPr>
        <p:spPr/>
        <p:txBody>
          <a:bodyPr>
            <a:normAutofit fontScale="62500" lnSpcReduction="20000"/>
          </a:bodyPr>
          <a:lstStyle/>
          <a:p>
            <a:r>
              <a:rPr lang="nb-NO" dirty="0"/>
              <a:t>Tiltakene som er besluttet iverksettes gjennom anbefalinger, pålegg med hjemmel i smittevernloven eller med lokal forskrift hjemlet i smittevernloven § 4-1 med sikte på å bringe utbruddet under kontroll.</a:t>
            </a:r>
          </a:p>
          <a:p>
            <a:r>
              <a:rPr lang="nb-NO" dirty="0"/>
              <a:t>Kommuner må sørge for kapasitet til god gjennomføring. Dersom tiltak er iverksatt gjennom pålegg eller lokal forskrift, må dette utformes og kunngjøres på riktig måte. Kommunens eller fylkesmannens jurister kan gi veiledning.</a:t>
            </a:r>
          </a:p>
          <a:p>
            <a:r>
              <a:rPr lang="nb-NO" dirty="0"/>
              <a:t>Tiltaket kan iverksettes gjennom et pålegg etter smittevernloven § 4-1, vedtatt av kommunestyret (eller den som har fått delegert myndigheten) dersom tiltaket er rettet mot en bestemt krets av virksomheter, for eksempel alle serveringssteder i kommunen.</a:t>
            </a:r>
          </a:p>
          <a:p>
            <a:r>
              <a:rPr lang="nb-NO" dirty="0"/>
              <a:t>Tiltaket må iverksettes gjennom lokal forskrift hjemlet i § 4-1 bare hvis det dreier seg om plikter for et ubestemt antall personer eller private rettssubjekter, jf. </a:t>
            </a:r>
            <a:r>
              <a:rPr lang="nb-NO" u="sng" dirty="0">
                <a:hlinkClick r:id="rId2"/>
              </a:rPr>
              <a:t>Justisdepartementets veileder</a:t>
            </a:r>
            <a:r>
              <a:rPr lang="nb-NO" dirty="0"/>
              <a:t> og forvaltningsloven.</a:t>
            </a:r>
          </a:p>
          <a:p>
            <a:r>
              <a:rPr lang="nb-NO" dirty="0"/>
              <a:t>Helse- og omsorgsdepartementet har gitt nærmere veiledning om lokale karantenetiltak og innreiserestriksjoner, jf. </a:t>
            </a:r>
            <a:r>
              <a:rPr lang="nb-NO" u="sng" dirty="0">
                <a:hlinkClick r:id="rId3"/>
              </a:rPr>
              <a:t>rundskriv I-4/2020</a:t>
            </a:r>
            <a:r>
              <a:rPr lang="nb-NO" dirty="0"/>
              <a:t>, og generelt om tolkning av lovverket, jf. </a:t>
            </a:r>
            <a:r>
              <a:rPr lang="nb-NO" u="sng" dirty="0">
                <a:hlinkClick r:id="rId4"/>
              </a:rPr>
              <a:t>rundskriv I-5/2020</a:t>
            </a:r>
            <a:r>
              <a:rPr lang="nb-NO" dirty="0"/>
              <a:t>.</a:t>
            </a:r>
          </a:p>
          <a:p>
            <a:r>
              <a:rPr lang="nb-NO" dirty="0"/>
              <a:t>Etter covid-19-forskriften § 12c skal et generelt stengingsvedtak for barnehager eller undervisningsinstitusjoner godkjennes av Helsedirektoratet, jf. også rundskriv I-5/2020. Kontakt </a:t>
            </a:r>
            <a:r>
              <a:rPr lang="nb-NO" u="sng" dirty="0">
                <a:hlinkClick r:id="rId5"/>
              </a:rPr>
              <a:t>helsekrise@hdir.no</a:t>
            </a:r>
            <a:r>
              <a:rPr lang="nb-NO" dirty="0"/>
              <a:t>.</a:t>
            </a:r>
          </a:p>
          <a:p>
            <a:endParaRPr lang="nb-NO" dirty="0"/>
          </a:p>
        </p:txBody>
      </p:sp>
    </p:spTree>
    <p:extLst>
      <p:ext uri="{BB962C8B-B14F-4D97-AF65-F5344CB8AC3E}">
        <p14:creationId xmlns:p14="http://schemas.microsoft.com/office/powerpoint/2010/main" val="420240685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1041</Words>
  <Application>Microsoft Macintosh PowerPoint</Application>
  <PresentationFormat>Widescreen</PresentationFormat>
  <Paragraphs>122</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COVID – 19 </vt:lpstr>
      <vt:lpstr>Nøkkeltall nasjonalt</vt:lpstr>
      <vt:lpstr>Strategi lokalt</vt:lpstr>
      <vt:lpstr>Strategi lokalt (fortsettelse)</vt:lpstr>
      <vt:lpstr>Utfordringer</vt:lpstr>
      <vt:lpstr>Tiltaksvurdering ved utbrudd av sykdom</vt:lpstr>
      <vt:lpstr>PowerPoint-presentasjon</vt:lpstr>
      <vt:lpstr>Ansvar for iverksettelse av tiltak</vt:lpstr>
      <vt:lpstr>Praktisk gjennomføring tiltak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 19 </dc:title>
  <dc:creator>Vidar Bjørnås</dc:creator>
  <cp:lastModifiedBy>Vidar Bjørnås</cp:lastModifiedBy>
  <cp:revision>8</cp:revision>
  <dcterms:created xsi:type="dcterms:W3CDTF">2020-09-07T09:18:46Z</dcterms:created>
  <dcterms:modified xsi:type="dcterms:W3CDTF">2020-09-07T09:53:12Z</dcterms:modified>
</cp:coreProperties>
</file>